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58" r:id="rId5"/>
    <p:sldId id="289" r:id="rId6"/>
    <p:sldId id="290" r:id="rId7"/>
    <p:sldId id="283" r:id="rId8"/>
    <p:sldId id="281" r:id="rId9"/>
    <p:sldId id="282" r:id="rId10"/>
    <p:sldId id="284" r:id="rId11"/>
    <p:sldId id="285" r:id="rId12"/>
    <p:sldId id="286" r:id="rId13"/>
    <p:sldId id="287" r:id="rId14"/>
    <p:sldId id="259" r:id="rId15"/>
    <p:sldId id="297" r:id="rId16"/>
    <p:sldId id="292" r:id="rId17"/>
    <p:sldId id="288" r:id="rId18"/>
    <p:sldId id="295" r:id="rId19"/>
    <p:sldId id="261" r:id="rId20"/>
    <p:sldId id="296" r:id="rId21"/>
    <p:sldId id="294" r:id="rId22"/>
    <p:sldId id="267" r:id="rId23"/>
    <p:sldId id="291" r:id="rId24"/>
  </p:sldIdLst>
  <p:sldSz cx="18288000" cy="10287000"/>
  <p:notesSz cx="6858000" cy="9144000"/>
  <p:embeddedFontLst>
    <p:embeddedFont>
      <p:font typeface="Quiglet" panose="02000800000000000000" pitchFamily="2" charset="0"/>
      <p:bold r:id="rId26"/>
    </p:embeddedFont>
    <p:embeddedFont>
      <p:font typeface="Space Mono Bold" panose="020B0604020202020204" charset="0"/>
      <p:regular r:id="rId27"/>
    </p:embeddedFont>
    <p:embeddedFont>
      <p:font typeface="Be Vietnam" panose="020B0604020202020204" charset="0"/>
      <p:regular r:id="rId28"/>
    </p:embeddedFont>
    <p:embeddedFont>
      <p:font typeface="Space Mono" panose="020B0604020202020204" charset="0"/>
      <p:regular r:id="rId29"/>
    </p:embeddedFont>
    <p:embeddedFont>
      <p:font typeface="Arial Rounded MT Bold" panose="020F0704030504030204" pitchFamily="34" charset="0"/>
      <p:regular r:id="rId30"/>
    </p:embeddedFont>
    <p:embeddedFont>
      <p:font typeface="Roboto" pitchFamily="2" charset="0"/>
      <p:italic r:id="rId31"/>
    </p:embeddedFont>
    <p:embeddedFont>
      <p:font typeface="Be Vietnam Ultra-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2A2A"/>
    <a:srgbClr val="0EBF14"/>
    <a:srgbClr val="219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2" autoAdjust="0"/>
    <p:restoredTop sz="89500" autoAdjust="0"/>
  </p:normalViewPr>
  <p:slideViewPr>
    <p:cSldViewPr>
      <p:cViewPr varScale="1">
        <p:scale>
          <a:sx n="68" d="100"/>
          <a:sy n="68" d="100"/>
        </p:scale>
        <p:origin x="54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3A8A-3A8D-4392-99AB-6780D8896198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19C3-DEA5-448A-BC35-D63C1967D6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11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YANNICK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560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Maquettage</a:t>
            </a:r>
          </a:p>
          <a:p>
            <a:r>
              <a:rPr lang="fr-FR" dirty="0" smtClean="0"/>
              <a:t>WILFRIED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74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ROMAIN</a:t>
            </a:r>
          </a:p>
          <a:p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487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ROMAIN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96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WILFRIED</a:t>
            </a:r>
          </a:p>
          <a:p>
            <a:r>
              <a:rPr lang="fr-FR" dirty="0" smtClean="0"/>
              <a:t>Front end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45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WILFRIED</a:t>
            </a:r>
          </a:p>
          <a:p>
            <a:r>
              <a:rPr lang="fr-FR" dirty="0" smtClean="0"/>
              <a:t>HTML </a:t>
            </a:r>
            <a:r>
              <a:rPr lang="fr-FR" dirty="0" err="1" smtClean="0"/>
              <a:t>regex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181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20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YANNICK</a:t>
            </a:r>
          </a:p>
          <a:p>
            <a:r>
              <a:rPr lang="fr-FR" dirty="0" smtClean="0"/>
              <a:t>CREATION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50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YANNICK CONNEXION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48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50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Négatifs :</a:t>
            </a:r>
          </a:p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GitBash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(Manque de Maitrise des git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Retard pris sur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l’api de test(Compréhension Technique).</a:t>
            </a:r>
          </a:p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Manque de Temps.</a:t>
            </a:r>
          </a:p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Positifs :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bien commenté, Clean Code.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Répartitions du travail efficace.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Capacité à s’adapter aux imprévus et à rebondir sur les erreurs.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Remarque « Si c’était à refaire » :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grande fluidité(Meilleure maitrise technique Back-End/API).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Etude de possibilité pour Framework(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CSS) pour gain de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l’Html/CSS.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Mise en place d’un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Kanban de Gestion de taches mais non nominatifs(pour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effet pervers Compétition/Toxique).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32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ROMAIN</a:t>
            </a:r>
          </a:p>
          <a:p>
            <a:r>
              <a:rPr lang="en-US" b="1" dirty="0" smtClean="0"/>
              <a:t>Team Pole </a:t>
            </a:r>
            <a:r>
              <a:rPr lang="en-US" b="1" dirty="0" err="1" smtClean="0"/>
              <a:t>Numérique</a:t>
            </a:r>
            <a:r>
              <a:rPr lang="en-US" b="1" dirty="0" smtClean="0"/>
              <a:t> is planning to develop an online quiz tool aimed at providing a fun and interactive learning experience.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tool will offer quizzes based on various topics, each consisting of questions with multiple-choice answers.</a:t>
            </a:r>
            <a:br>
              <a:rPr lang="en-US" dirty="0" smtClean="0"/>
            </a:br>
            <a:r>
              <a:rPr lang="en-US" dirty="0" smtClean="0"/>
              <a:t>The main goal is to make the tool easy to use, minimizing the number of steps required for users to play quizzes, answer questions, and enhance their learning.</a:t>
            </a:r>
          </a:p>
          <a:p>
            <a:r>
              <a:rPr lang="en-US" dirty="0" smtClean="0"/>
              <a:t>The platform will cater to different user types, each with specific permissions and access to different features:</a:t>
            </a:r>
          </a:p>
          <a:p>
            <a:r>
              <a:rPr lang="en-US" b="1" dirty="0" smtClean="0"/>
              <a:t>Trainers will have administrative rights,</a:t>
            </a:r>
            <a:r>
              <a:rPr lang="en-US" dirty="0" smtClean="0"/>
              <a:t> enabling them to manage content and user access.</a:t>
            </a:r>
          </a:p>
          <a:p>
            <a:r>
              <a:rPr lang="en-US" b="1" dirty="0" smtClean="0"/>
              <a:t>Trainees will have regular user access,</a:t>
            </a:r>
            <a:r>
              <a:rPr lang="en-US" dirty="0" smtClean="0"/>
              <a:t> allowing them to participate in the quizzes.</a:t>
            </a:r>
          </a:p>
          <a:p>
            <a:r>
              <a:rPr lang="en-US" b="1" dirty="0" smtClean="0"/>
              <a:t>Security will be a key consideration</a:t>
            </a:r>
            <a:r>
              <a:rPr lang="en-US" dirty="0" smtClean="0"/>
              <a:t> at every level of the application, ensuring that all data and user information is protected.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50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ROMAIN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Daily Meeting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Matinal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Rétrospective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Interne :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Gitbash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Discord.</a:t>
            </a:r>
          </a:p>
          <a:p>
            <a:endParaRPr lang="fr-F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 des imprévus et flexibilité dans l’adaptation du planning.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96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WILFRIED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745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YANNICK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972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WILFRIED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42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YANNICK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2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YANNICK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339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Maquettage</a:t>
            </a:r>
          </a:p>
          <a:p>
            <a:r>
              <a:rPr lang="fr-FR" dirty="0" smtClean="0"/>
              <a:t>WILFRIED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19C3-DEA5-448A-BC35-D63C1967D6C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82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8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6.svg"/><Relationship Id="rId5" Type="http://schemas.openxmlformats.org/officeDocument/2006/relationships/image" Target="../media/image11.sv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6.svg"/><Relationship Id="rId5" Type="http://schemas.openxmlformats.org/officeDocument/2006/relationships/image" Target="../media/image11.sv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4.sv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gif"/><Relationship Id="rId5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gif"/><Relationship Id="rId5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3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11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5041" y="1616010"/>
            <a:ext cx="3951704" cy="1200762"/>
            <a:chOff x="0" y="0"/>
            <a:chExt cx="4321090" cy="1313003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l="l" t="t" r="r" b="b"/>
              <a:pathLst>
                <a:path w="4257590" h="1249503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l="l" t="t" r="r" b="b"/>
              <a:pathLst>
                <a:path w="4321091" h="1313003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900195" y="1921315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1"/>
                </a:lnTo>
                <a:lnTo>
                  <a:pt x="0" y="59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283375" y="-1951210"/>
            <a:ext cx="5959819" cy="5959819"/>
            <a:chOff x="0" y="0"/>
            <a:chExt cx="6350000" cy="6350000"/>
          </a:xfrm>
          <a:solidFill>
            <a:srgbClr val="FFC000"/>
          </a:solidFill>
        </p:grpSpPr>
        <p:sp>
          <p:nvSpPr>
            <p:cNvPr id="8" name="Freeform 8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grpFill/>
          </p:spPr>
        </p:sp>
        <p:sp>
          <p:nvSpPr>
            <p:cNvPr id="9" name="Freeform 9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06896" y="1643759"/>
            <a:ext cx="11066699" cy="1173012"/>
            <a:chOff x="0" y="0"/>
            <a:chExt cx="12452590" cy="131991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2389090" cy="1256409"/>
            </a:xfrm>
            <a:custGeom>
              <a:avLst/>
              <a:gdLst/>
              <a:ahLst/>
              <a:cxnLst/>
              <a:rect l="l" t="t" r="r" b="b"/>
              <a:pathLst>
                <a:path w="12389090" h="1256409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499"/>
                    <a:pt x="12347180" y="1256409"/>
                    <a:pt x="12296380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l="l" t="t" r="r" b="b"/>
              <a:pathLst>
                <a:path w="12452590" h="131991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19"/>
                    <a:pt x="12328130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043755" y="6429970"/>
            <a:ext cx="4832865" cy="473614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886305" y="4669979"/>
            <a:ext cx="1460404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1000" b="1" dirty="0" err="1" smtClean="0">
                <a:solidFill>
                  <a:srgbClr val="F42A2A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Q</a:t>
            </a:r>
            <a:r>
              <a:rPr lang="en-US" sz="11000" b="1" dirty="0" err="1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uizz</a:t>
            </a:r>
            <a:r>
              <a:rPr lang="en-US" sz="110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r>
              <a:rPr lang="en-US" sz="11000" b="1" dirty="0" smtClean="0">
                <a:solidFill>
                  <a:srgbClr val="0EBF14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C</a:t>
            </a:r>
            <a:r>
              <a:rPr lang="en-US" sz="110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ode Ca</a:t>
            </a:r>
            <a:r>
              <a:rPr lang="en-US" sz="11000" b="1" dirty="0" smtClean="0">
                <a:solidFill>
                  <a:srgbClr val="219ED3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m</a:t>
            </a:r>
            <a:r>
              <a:rPr lang="en-US" sz="110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p</a:t>
            </a:r>
            <a:endParaRPr lang="en-US" sz="11000" b="1" dirty="0">
              <a:solidFill>
                <a:srgbClr val="000000"/>
              </a:solidFill>
              <a:latin typeface="Quiglet" panose="02000800000000000000" pitchFamily="2" charset="0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886305" y="1787765"/>
            <a:ext cx="776531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67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Qui </a:t>
            </a:r>
            <a:r>
              <a:rPr lang="en-US" sz="4500" spc="67" dirty="0" err="1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gagnera</a:t>
            </a:r>
            <a:r>
              <a:rPr lang="en-US" sz="4500" spc="67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4500" spc="67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le </a:t>
            </a:r>
            <a:r>
              <a:rPr lang="en-US" sz="4500" spc="67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quizz</a:t>
            </a:r>
            <a:r>
              <a:rPr lang="en-US" sz="4500" spc="67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?</a:t>
            </a:r>
            <a:endParaRPr lang="en-US" sz="4500" spc="67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345707" y="1921115"/>
            <a:ext cx="2063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Recherche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301" y="6710004"/>
            <a:ext cx="3733333" cy="3771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151" y="1125066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4329046" y="6631600"/>
            <a:ext cx="3548260" cy="3548260"/>
          </a:xfrm>
          <a:custGeom>
            <a:avLst/>
            <a:gdLst/>
            <a:ahLst/>
            <a:cxnLst/>
            <a:rect l="l" t="t" r="r" b="b"/>
            <a:pathLst>
              <a:path w="3548260" h="3548260">
                <a:moveTo>
                  <a:pt x="0" y="0"/>
                </a:moveTo>
                <a:lnTo>
                  <a:pt x="3548259" y="0"/>
                </a:lnTo>
                <a:lnTo>
                  <a:pt x="3548259" y="3548260"/>
                </a:lnTo>
                <a:lnTo>
                  <a:pt x="0" y="354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5419808" y="373243"/>
            <a:ext cx="11732660" cy="1408333"/>
            <a:chOff x="-19207" y="0"/>
            <a:chExt cx="15643548" cy="187777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624341" cy="1877777"/>
              <a:chOff x="0" y="0"/>
              <a:chExt cx="12813622" cy="153997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49" y="31750"/>
                <a:ext cx="12750123" cy="1476475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-19207" y="24023"/>
              <a:ext cx="15514196" cy="1805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fr-FR" sz="8800" dirty="0" smtClean="0">
                  <a:solidFill>
                    <a:srgbClr val="F42A2A"/>
                  </a:solidFill>
                  <a:latin typeface="Arial Rounded MT Bold" panose="020F0704030504030204" pitchFamily="34" charset="0"/>
                </a:rPr>
                <a:t>M</a:t>
              </a:r>
              <a:r>
                <a:rPr lang="fr-FR" sz="8800" dirty="0" smtClean="0">
                  <a:latin typeface="Arial Rounded MT Bold" panose="020F0704030504030204" pitchFamily="34" charset="0"/>
                </a:rPr>
                <a:t>AQU</a:t>
              </a:r>
              <a:r>
                <a:rPr lang="fr-FR" sz="8800" dirty="0" smtClean="0">
                  <a:solidFill>
                    <a:srgbClr val="0EBF14"/>
                  </a:solidFill>
                  <a:latin typeface="Arial Rounded MT Bold" panose="020F0704030504030204" pitchFamily="34" charset="0"/>
                </a:rPr>
                <a:t>E</a:t>
              </a:r>
              <a:r>
                <a:rPr lang="fr-FR" sz="8800" dirty="0" smtClean="0">
                  <a:latin typeface="Arial Rounded MT Bold" panose="020F0704030504030204" pitchFamily="34" charset="0"/>
                </a:rPr>
                <a:t>TTA</a:t>
              </a:r>
              <a:r>
                <a:rPr lang="fr-FR" sz="8800" dirty="0" smtClean="0">
                  <a:solidFill>
                    <a:srgbClr val="219ED3"/>
                  </a:solidFill>
                  <a:latin typeface="Arial Rounded MT Bold" panose="020F0704030504030204" pitchFamily="34" charset="0"/>
                </a:rPr>
                <a:t>G</a:t>
              </a:r>
              <a:r>
                <a:rPr lang="fr-FR" sz="8800" dirty="0" smtClean="0">
                  <a:latin typeface="Arial Rounded MT Bold" panose="020F0704030504030204" pitchFamily="34" charset="0"/>
                </a:rPr>
                <a:t>E</a:t>
              </a:r>
              <a:endParaRPr lang="fr-FR" sz="8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8534" y="371955"/>
            <a:ext cx="3475102" cy="1380583"/>
            <a:chOff x="0" y="0"/>
            <a:chExt cx="3910292" cy="1553474"/>
          </a:xfrm>
        </p:grpSpPr>
        <p:sp>
          <p:nvSpPr>
            <p:cNvPr id="36" name="Freeform 36"/>
            <p:cNvSpPr/>
            <p:nvPr/>
          </p:nvSpPr>
          <p:spPr>
            <a:xfrm>
              <a:off x="31750" y="31750"/>
              <a:ext cx="3846792" cy="1489974"/>
            </a:xfrm>
            <a:custGeom>
              <a:avLst/>
              <a:gdLst/>
              <a:ahLst/>
              <a:cxnLst/>
              <a:rect l="l" t="t" r="r" b="b"/>
              <a:pathLst>
                <a:path w="3846792" h="1489974">
                  <a:moveTo>
                    <a:pt x="3754082" y="1489974"/>
                  </a:moveTo>
                  <a:lnTo>
                    <a:pt x="92710" y="1489974"/>
                  </a:lnTo>
                  <a:cubicBezTo>
                    <a:pt x="41910" y="1489974"/>
                    <a:pt x="0" y="1448064"/>
                    <a:pt x="0" y="13972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752812" y="0"/>
                  </a:lnTo>
                  <a:cubicBezTo>
                    <a:pt x="3803612" y="0"/>
                    <a:pt x="3845522" y="41910"/>
                    <a:pt x="3845522" y="92710"/>
                  </a:cubicBezTo>
                  <a:lnTo>
                    <a:pt x="3845522" y="1395994"/>
                  </a:lnTo>
                  <a:cubicBezTo>
                    <a:pt x="3846792" y="1448064"/>
                    <a:pt x="3804882" y="1489974"/>
                    <a:pt x="3754082" y="14899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3910292" cy="1553475"/>
            </a:xfrm>
            <a:custGeom>
              <a:avLst/>
              <a:gdLst/>
              <a:ahLst/>
              <a:cxnLst/>
              <a:rect l="l" t="t" r="r" b="b"/>
              <a:pathLst>
                <a:path w="3910292" h="1553475">
                  <a:moveTo>
                    <a:pt x="3785832" y="59690"/>
                  </a:moveTo>
                  <a:cubicBezTo>
                    <a:pt x="3821392" y="59690"/>
                    <a:pt x="3850602" y="88900"/>
                    <a:pt x="3850602" y="124460"/>
                  </a:cubicBezTo>
                  <a:lnTo>
                    <a:pt x="3850602" y="1429015"/>
                  </a:lnTo>
                  <a:cubicBezTo>
                    <a:pt x="3850602" y="1464575"/>
                    <a:pt x="3821392" y="1493784"/>
                    <a:pt x="3785832" y="1493784"/>
                  </a:cubicBezTo>
                  <a:lnTo>
                    <a:pt x="124460" y="1493784"/>
                  </a:lnTo>
                  <a:cubicBezTo>
                    <a:pt x="88900" y="1493784"/>
                    <a:pt x="59690" y="1464575"/>
                    <a:pt x="59690" y="14290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85832" y="59690"/>
                  </a:lnTo>
                  <a:moveTo>
                    <a:pt x="378583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29015"/>
                  </a:lnTo>
                  <a:cubicBezTo>
                    <a:pt x="0" y="1497594"/>
                    <a:pt x="55880" y="1553475"/>
                    <a:pt x="124460" y="1553475"/>
                  </a:cubicBezTo>
                  <a:lnTo>
                    <a:pt x="3785832" y="1553475"/>
                  </a:lnTo>
                  <a:cubicBezTo>
                    <a:pt x="3854412" y="1553475"/>
                    <a:pt x="3910292" y="1497594"/>
                    <a:pt x="3910292" y="1429015"/>
                  </a:cubicBezTo>
                  <a:lnTo>
                    <a:pt x="3910292" y="124460"/>
                  </a:lnTo>
                  <a:cubicBezTo>
                    <a:pt x="3910292" y="55880"/>
                    <a:pt x="3854412" y="0"/>
                    <a:pt x="37858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6" name="Freeform 46"/>
          <p:cNvSpPr/>
          <p:nvPr/>
        </p:nvSpPr>
        <p:spPr>
          <a:xfrm>
            <a:off x="2386497" y="647700"/>
            <a:ext cx="890103" cy="773637"/>
          </a:xfrm>
          <a:custGeom>
            <a:avLst/>
            <a:gdLst/>
            <a:ahLst/>
            <a:cxnLst/>
            <a:rect l="l" t="t" r="r" b="b"/>
            <a:pathLst>
              <a:path w="659173" h="659173">
                <a:moveTo>
                  <a:pt x="0" y="0"/>
                </a:moveTo>
                <a:lnTo>
                  <a:pt x="659173" y="0"/>
                </a:lnTo>
                <a:lnTo>
                  <a:pt x="659173" y="659173"/>
                </a:lnTo>
                <a:lnTo>
                  <a:pt x="0" y="659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56" name="Group 3"/>
          <p:cNvGrpSpPr/>
          <p:nvPr/>
        </p:nvGrpSpPr>
        <p:grpSpPr>
          <a:xfrm>
            <a:off x="7250741" y="2337412"/>
            <a:ext cx="8691507" cy="1411375"/>
            <a:chOff x="0" y="0"/>
            <a:chExt cx="14699281" cy="2386951"/>
          </a:xfrm>
        </p:grpSpPr>
        <p:sp>
          <p:nvSpPr>
            <p:cNvPr id="57" name="Freeform 4"/>
            <p:cNvSpPr/>
            <p:nvPr/>
          </p:nvSpPr>
          <p:spPr>
            <a:xfrm>
              <a:off x="31750" y="31750"/>
              <a:ext cx="14635781" cy="2323451"/>
            </a:xfrm>
            <a:custGeom>
              <a:avLst/>
              <a:gdLst/>
              <a:ahLst/>
              <a:cxnLst/>
              <a:rect l="l" t="t" r="r" b="b"/>
              <a:pathLst>
                <a:path w="14635781" h="2323451">
                  <a:moveTo>
                    <a:pt x="14543070" y="2323451"/>
                  </a:moveTo>
                  <a:lnTo>
                    <a:pt x="92710" y="2323451"/>
                  </a:lnTo>
                  <a:cubicBezTo>
                    <a:pt x="41910" y="2323451"/>
                    <a:pt x="0" y="2281541"/>
                    <a:pt x="0" y="22307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541801" y="0"/>
                  </a:lnTo>
                  <a:cubicBezTo>
                    <a:pt x="14592601" y="0"/>
                    <a:pt x="14634511" y="41910"/>
                    <a:pt x="14634511" y="92710"/>
                  </a:cubicBezTo>
                  <a:lnTo>
                    <a:pt x="14634511" y="2229471"/>
                  </a:lnTo>
                  <a:cubicBezTo>
                    <a:pt x="14635781" y="2281541"/>
                    <a:pt x="14593870" y="2323451"/>
                    <a:pt x="14543070" y="23234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Freeform 5"/>
            <p:cNvSpPr/>
            <p:nvPr/>
          </p:nvSpPr>
          <p:spPr>
            <a:xfrm>
              <a:off x="0" y="0"/>
              <a:ext cx="14699281" cy="2386951"/>
            </a:xfrm>
            <a:custGeom>
              <a:avLst/>
              <a:gdLst/>
              <a:ahLst/>
              <a:cxnLst/>
              <a:rect l="l" t="t" r="r" b="b"/>
              <a:pathLst>
                <a:path w="14699281" h="2386951">
                  <a:moveTo>
                    <a:pt x="14574820" y="59690"/>
                  </a:moveTo>
                  <a:cubicBezTo>
                    <a:pt x="14610381" y="59690"/>
                    <a:pt x="14639592" y="88900"/>
                    <a:pt x="14639592" y="124460"/>
                  </a:cubicBezTo>
                  <a:lnTo>
                    <a:pt x="14639592" y="2262491"/>
                  </a:lnTo>
                  <a:cubicBezTo>
                    <a:pt x="14639592" y="2298051"/>
                    <a:pt x="14610381" y="2327261"/>
                    <a:pt x="14574820" y="2327261"/>
                  </a:cubicBezTo>
                  <a:lnTo>
                    <a:pt x="124460" y="2327261"/>
                  </a:lnTo>
                  <a:cubicBezTo>
                    <a:pt x="88900" y="2327261"/>
                    <a:pt x="59690" y="2298051"/>
                    <a:pt x="59690" y="22624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574820" y="59690"/>
                  </a:lnTo>
                  <a:moveTo>
                    <a:pt x="14574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62491"/>
                  </a:lnTo>
                  <a:cubicBezTo>
                    <a:pt x="0" y="2331071"/>
                    <a:pt x="55880" y="2386951"/>
                    <a:pt x="124460" y="2386951"/>
                  </a:cubicBezTo>
                  <a:lnTo>
                    <a:pt x="14574820" y="2386951"/>
                  </a:lnTo>
                  <a:cubicBezTo>
                    <a:pt x="14643401" y="2386951"/>
                    <a:pt x="14699281" y="2331071"/>
                    <a:pt x="14699281" y="2262491"/>
                  </a:cubicBezTo>
                  <a:lnTo>
                    <a:pt x="14699281" y="124460"/>
                  </a:lnTo>
                  <a:cubicBezTo>
                    <a:pt x="14699281" y="55880"/>
                    <a:pt x="14643401" y="0"/>
                    <a:pt x="14574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9" name="TextBox 6"/>
          <p:cNvSpPr txBox="1"/>
          <p:nvPr/>
        </p:nvSpPr>
        <p:spPr>
          <a:xfrm>
            <a:off x="7702838" y="2505810"/>
            <a:ext cx="6721014" cy="90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 spc="84" dirty="0" smtClean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Page index</a:t>
            </a:r>
            <a:endParaRPr lang="en-US" sz="5600" b="1" spc="84" dirty="0">
              <a:solidFill>
                <a:srgbClr val="000000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60" name="Freeform 44"/>
          <p:cNvSpPr/>
          <p:nvPr/>
        </p:nvSpPr>
        <p:spPr>
          <a:xfrm>
            <a:off x="14713729" y="2529696"/>
            <a:ext cx="936393" cy="936393"/>
          </a:xfrm>
          <a:custGeom>
            <a:avLst/>
            <a:gdLst/>
            <a:ahLst/>
            <a:cxnLst/>
            <a:rect l="l" t="t" r="r" b="b"/>
            <a:pathLst>
              <a:path w="936393" h="936393">
                <a:moveTo>
                  <a:pt x="0" y="0"/>
                </a:moveTo>
                <a:lnTo>
                  <a:pt x="936392" y="0"/>
                </a:lnTo>
                <a:lnTo>
                  <a:pt x="936392" y="936393"/>
                </a:lnTo>
                <a:lnTo>
                  <a:pt x="0" y="93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3898" y="449111"/>
            <a:ext cx="9049071" cy="9522436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8" name="Imag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0" y="1635613"/>
            <a:ext cx="8964616" cy="7508521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41943" y="449112"/>
            <a:ext cx="8646057" cy="9561674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7" name="Imag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229" y="1623776"/>
            <a:ext cx="8562013" cy="7618742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1112219" y="9268797"/>
            <a:ext cx="2675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Wireframe</a:t>
            </a:r>
            <a:r>
              <a:rPr lang="fr-FR" sz="2400" dirty="0" smtClean="0"/>
              <a:t> Index</a:t>
            </a:r>
            <a:endParaRPr lang="fr-FR" sz="2400" dirty="0"/>
          </a:p>
        </p:txBody>
      </p:sp>
      <p:sp>
        <p:nvSpPr>
          <p:cNvPr id="50" name="ZoneTexte 49"/>
          <p:cNvSpPr txBox="1"/>
          <p:nvPr/>
        </p:nvSpPr>
        <p:spPr>
          <a:xfrm>
            <a:off x="10301264" y="9287131"/>
            <a:ext cx="2675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Mockup</a:t>
            </a:r>
            <a:r>
              <a:rPr lang="fr-FR" sz="2400" dirty="0" smtClean="0"/>
              <a:t> Index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230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151" y="1125066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4329046" y="6631600"/>
            <a:ext cx="3548260" cy="3548260"/>
          </a:xfrm>
          <a:custGeom>
            <a:avLst/>
            <a:gdLst/>
            <a:ahLst/>
            <a:cxnLst/>
            <a:rect l="l" t="t" r="r" b="b"/>
            <a:pathLst>
              <a:path w="3548260" h="3548260">
                <a:moveTo>
                  <a:pt x="0" y="0"/>
                </a:moveTo>
                <a:lnTo>
                  <a:pt x="3548259" y="0"/>
                </a:lnTo>
                <a:lnTo>
                  <a:pt x="3548259" y="3548260"/>
                </a:lnTo>
                <a:lnTo>
                  <a:pt x="0" y="354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5419808" y="373243"/>
            <a:ext cx="11732660" cy="1408333"/>
            <a:chOff x="-19207" y="0"/>
            <a:chExt cx="15643548" cy="187777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624341" cy="1877777"/>
              <a:chOff x="0" y="0"/>
              <a:chExt cx="12813622" cy="153997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49" y="31750"/>
                <a:ext cx="12750123" cy="1476475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-19207" y="24023"/>
              <a:ext cx="15514196" cy="1805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fr-FR" sz="8800" dirty="0" smtClean="0">
                  <a:solidFill>
                    <a:srgbClr val="F42A2A"/>
                  </a:solidFill>
                  <a:latin typeface="Arial Rounded MT Bold" panose="020F0704030504030204" pitchFamily="34" charset="0"/>
                </a:rPr>
                <a:t>M</a:t>
              </a:r>
              <a:r>
                <a:rPr lang="fr-FR" sz="8800" dirty="0" smtClean="0">
                  <a:latin typeface="Arial Rounded MT Bold" panose="020F0704030504030204" pitchFamily="34" charset="0"/>
                </a:rPr>
                <a:t>AQU</a:t>
              </a:r>
              <a:r>
                <a:rPr lang="fr-FR" sz="8800" dirty="0" smtClean="0">
                  <a:solidFill>
                    <a:srgbClr val="0EBF14"/>
                  </a:solidFill>
                  <a:latin typeface="Arial Rounded MT Bold" panose="020F0704030504030204" pitchFamily="34" charset="0"/>
                </a:rPr>
                <a:t>E</a:t>
              </a:r>
              <a:r>
                <a:rPr lang="fr-FR" sz="8800" dirty="0" smtClean="0">
                  <a:latin typeface="Arial Rounded MT Bold" panose="020F0704030504030204" pitchFamily="34" charset="0"/>
                </a:rPr>
                <a:t>TTA</a:t>
              </a:r>
              <a:r>
                <a:rPr lang="fr-FR" sz="8800" dirty="0" smtClean="0">
                  <a:solidFill>
                    <a:srgbClr val="219ED3"/>
                  </a:solidFill>
                  <a:latin typeface="Arial Rounded MT Bold" panose="020F0704030504030204" pitchFamily="34" charset="0"/>
                </a:rPr>
                <a:t>G</a:t>
              </a:r>
              <a:r>
                <a:rPr lang="fr-FR" sz="8800" dirty="0" smtClean="0">
                  <a:latin typeface="Arial Rounded MT Bold" panose="020F0704030504030204" pitchFamily="34" charset="0"/>
                </a:rPr>
                <a:t>E</a:t>
              </a:r>
              <a:endParaRPr lang="fr-FR" sz="8800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8534" y="371955"/>
            <a:ext cx="3475102" cy="1380583"/>
            <a:chOff x="0" y="0"/>
            <a:chExt cx="3910292" cy="1553474"/>
          </a:xfrm>
        </p:grpSpPr>
        <p:sp>
          <p:nvSpPr>
            <p:cNvPr id="36" name="Freeform 36"/>
            <p:cNvSpPr/>
            <p:nvPr/>
          </p:nvSpPr>
          <p:spPr>
            <a:xfrm>
              <a:off x="31750" y="31750"/>
              <a:ext cx="3846792" cy="1489974"/>
            </a:xfrm>
            <a:custGeom>
              <a:avLst/>
              <a:gdLst/>
              <a:ahLst/>
              <a:cxnLst/>
              <a:rect l="l" t="t" r="r" b="b"/>
              <a:pathLst>
                <a:path w="3846792" h="1489974">
                  <a:moveTo>
                    <a:pt x="3754082" y="1489974"/>
                  </a:moveTo>
                  <a:lnTo>
                    <a:pt x="92710" y="1489974"/>
                  </a:lnTo>
                  <a:cubicBezTo>
                    <a:pt x="41910" y="1489974"/>
                    <a:pt x="0" y="1448064"/>
                    <a:pt x="0" y="13972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752812" y="0"/>
                  </a:lnTo>
                  <a:cubicBezTo>
                    <a:pt x="3803612" y="0"/>
                    <a:pt x="3845522" y="41910"/>
                    <a:pt x="3845522" y="92710"/>
                  </a:cubicBezTo>
                  <a:lnTo>
                    <a:pt x="3845522" y="1395994"/>
                  </a:lnTo>
                  <a:cubicBezTo>
                    <a:pt x="3846792" y="1448064"/>
                    <a:pt x="3804882" y="1489974"/>
                    <a:pt x="3754082" y="14899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3910292" cy="1553475"/>
            </a:xfrm>
            <a:custGeom>
              <a:avLst/>
              <a:gdLst/>
              <a:ahLst/>
              <a:cxnLst/>
              <a:rect l="l" t="t" r="r" b="b"/>
              <a:pathLst>
                <a:path w="3910292" h="1553475">
                  <a:moveTo>
                    <a:pt x="3785832" y="59690"/>
                  </a:moveTo>
                  <a:cubicBezTo>
                    <a:pt x="3821392" y="59690"/>
                    <a:pt x="3850602" y="88900"/>
                    <a:pt x="3850602" y="124460"/>
                  </a:cubicBezTo>
                  <a:lnTo>
                    <a:pt x="3850602" y="1429015"/>
                  </a:lnTo>
                  <a:cubicBezTo>
                    <a:pt x="3850602" y="1464575"/>
                    <a:pt x="3821392" y="1493784"/>
                    <a:pt x="3785832" y="1493784"/>
                  </a:cubicBezTo>
                  <a:lnTo>
                    <a:pt x="124460" y="1493784"/>
                  </a:lnTo>
                  <a:cubicBezTo>
                    <a:pt x="88900" y="1493784"/>
                    <a:pt x="59690" y="1464575"/>
                    <a:pt x="59690" y="14290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85832" y="59690"/>
                  </a:lnTo>
                  <a:moveTo>
                    <a:pt x="378583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29015"/>
                  </a:lnTo>
                  <a:cubicBezTo>
                    <a:pt x="0" y="1497594"/>
                    <a:pt x="55880" y="1553475"/>
                    <a:pt x="124460" y="1553475"/>
                  </a:cubicBezTo>
                  <a:lnTo>
                    <a:pt x="3785832" y="1553475"/>
                  </a:lnTo>
                  <a:cubicBezTo>
                    <a:pt x="3854412" y="1553475"/>
                    <a:pt x="3910292" y="1497594"/>
                    <a:pt x="3910292" y="1429015"/>
                  </a:cubicBezTo>
                  <a:lnTo>
                    <a:pt x="3910292" y="124460"/>
                  </a:lnTo>
                  <a:cubicBezTo>
                    <a:pt x="3910292" y="55880"/>
                    <a:pt x="3854412" y="0"/>
                    <a:pt x="37858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6" name="Freeform 46"/>
          <p:cNvSpPr/>
          <p:nvPr/>
        </p:nvSpPr>
        <p:spPr>
          <a:xfrm>
            <a:off x="2386497" y="647700"/>
            <a:ext cx="890103" cy="773637"/>
          </a:xfrm>
          <a:custGeom>
            <a:avLst/>
            <a:gdLst/>
            <a:ahLst/>
            <a:cxnLst/>
            <a:rect l="l" t="t" r="r" b="b"/>
            <a:pathLst>
              <a:path w="659173" h="659173">
                <a:moveTo>
                  <a:pt x="0" y="0"/>
                </a:moveTo>
                <a:lnTo>
                  <a:pt x="659173" y="0"/>
                </a:lnTo>
                <a:lnTo>
                  <a:pt x="659173" y="659173"/>
                </a:lnTo>
                <a:lnTo>
                  <a:pt x="0" y="659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56" name="Group 3"/>
          <p:cNvGrpSpPr/>
          <p:nvPr/>
        </p:nvGrpSpPr>
        <p:grpSpPr>
          <a:xfrm>
            <a:off x="7250741" y="2337412"/>
            <a:ext cx="8691507" cy="1411375"/>
            <a:chOff x="0" y="0"/>
            <a:chExt cx="14699281" cy="2386951"/>
          </a:xfrm>
        </p:grpSpPr>
        <p:sp>
          <p:nvSpPr>
            <p:cNvPr id="57" name="Freeform 4"/>
            <p:cNvSpPr/>
            <p:nvPr/>
          </p:nvSpPr>
          <p:spPr>
            <a:xfrm>
              <a:off x="31750" y="31750"/>
              <a:ext cx="14635781" cy="2323451"/>
            </a:xfrm>
            <a:custGeom>
              <a:avLst/>
              <a:gdLst/>
              <a:ahLst/>
              <a:cxnLst/>
              <a:rect l="l" t="t" r="r" b="b"/>
              <a:pathLst>
                <a:path w="14635781" h="2323451">
                  <a:moveTo>
                    <a:pt x="14543070" y="2323451"/>
                  </a:moveTo>
                  <a:lnTo>
                    <a:pt x="92710" y="2323451"/>
                  </a:lnTo>
                  <a:cubicBezTo>
                    <a:pt x="41910" y="2323451"/>
                    <a:pt x="0" y="2281541"/>
                    <a:pt x="0" y="22307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541801" y="0"/>
                  </a:lnTo>
                  <a:cubicBezTo>
                    <a:pt x="14592601" y="0"/>
                    <a:pt x="14634511" y="41910"/>
                    <a:pt x="14634511" y="92710"/>
                  </a:cubicBezTo>
                  <a:lnTo>
                    <a:pt x="14634511" y="2229471"/>
                  </a:lnTo>
                  <a:cubicBezTo>
                    <a:pt x="14635781" y="2281541"/>
                    <a:pt x="14593870" y="2323451"/>
                    <a:pt x="14543070" y="23234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Freeform 5"/>
            <p:cNvSpPr/>
            <p:nvPr/>
          </p:nvSpPr>
          <p:spPr>
            <a:xfrm>
              <a:off x="0" y="0"/>
              <a:ext cx="14699281" cy="2386951"/>
            </a:xfrm>
            <a:custGeom>
              <a:avLst/>
              <a:gdLst/>
              <a:ahLst/>
              <a:cxnLst/>
              <a:rect l="l" t="t" r="r" b="b"/>
              <a:pathLst>
                <a:path w="14699281" h="2386951">
                  <a:moveTo>
                    <a:pt x="14574820" y="59690"/>
                  </a:moveTo>
                  <a:cubicBezTo>
                    <a:pt x="14610381" y="59690"/>
                    <a:pt x="14639592" y="88900"/>
                    <a:pt x="14639592" y="124460"/>
                  </a:cubicBezTo>
                  <a:lnTo>
                    <a:pt x="14639592" y="2262491"/>
                  </a:lnTo>
                  <a:cubicBezTo>
                    <a:pt x="14639592" y="2298051"/>
                    <a:pt x="14610381" y="2327261"/>
                    <a:pt x="14574820" y="2327261"/>
                  </a:cubicBezTo>
                  <a:lnTo>
                    <a:pt x="124460" y="2327261"/>
                  </a:lnTo>
                  <a:cubicBezTo>
                    <a:pt x="88900" y="2327261"/>
                    <a:pt x="59690" y="2298051"/>
                    <a:pt x="59690" y="22624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574820" y="59690"/>
                  </a:lnTo>
                  <a:moveTo>
                    <a:pt x="14574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62491"/>
                  </a:lnTo>
                  <a:cubicBezTo>
                    <a:pt x="0" y="2331071"/>
                    <a:pt x="55880" y="2386951"/>
                    <a:pt x="124460" y="2386951"/>
                  </a:cubicBezTo>
                  <a:lnTo>
                    <a:pt x="14574820" y="2386951"/>
                  </a:lnTo>
                  <a:cubicBezTo>
                    <a:pt x="14643401" y="2386951"/>
                    <a:pt x="14699281" y="2331071"/>
                    <a:pt x="14699281" y="2262491"/>
                  </a:cubicBezTo>
                  <a:lnTo>
                    <a:pt x="14699281" y="124460"/>
                  </a:lnTo>
                  <a:cubicBezTo>
                    <a:pt x="14699281" y="55880"/>
                    <a:pt x="14643401" y="0"/>
                    <a:pt x="14574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9" name="TextBox 6"/>
          <p:cNvSpPr txBox="1"/>
          <p:nvPr/>
        </p:nvSpPr>
        <p:spPr>
          <a:xfrm>
            <a:off x="7702838" y="2505810"/>
            <a:ext cx="6721014" cy="90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 spc="84" dirty="0" smtClean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Page </a:t>
            </a:r>
            <a:r>
              <a:rPr lang="en-US" sz="5600" b="1" spc="84" dirty="0" err="1" smtClean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d’inscription</a:t>
            </a:r>
            <a:endParaRPr lang="en-US" sz="5600" b="1" spc="84" dirty="0">
              <a:solidFill>
                <a:srgbClr val="000000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60" name="Freeform 44"/>
          <p:cNvSpPr/>
          <p:nvPr/>
        </p:nvSpPr>
        <p:spPr>
          <a:xfrm>
            <a:off x="14713729" y="2529696"/>
            <a:ext cx="936393" cy="936393"/>
          </a:xfrm>
          <a:custGeom>
            <a:avLst/>
            <a:gdLst/>
            <a:ahLst/>
            <a:cxnLst/>
            <a:rect l="l" t="t" r="r" b="b"/>
            <a:pathLst>
              <a:path w="936393" h="936393">
                <a:moveTo>
                  <a:pt x="0" y="0"/>
                </a:moveTo>
                <a:lnTo>
                  <a:pt x="936392" y="0"/>
                </a:lnTo>
                <a:lnTo>
                  <a:pt x="936392" y="936393"/>
                </a:lnTo>
                <a:lnTo>
                  <a:pt x="0" y="936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62351" y="409356"/>
            <a:ext cx="9049071" cy="9522436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00396" y="409357"/>
            <a:ext cx="8646057" cy="9561674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9" name="ZoneTexte 48"/>
          <p:cNvSpPr txBox="1"/>
          <p:nvPr/>
        </p:nvSpPr>
        <p:spPr>
          <a:xfrm>
            <a:off x="1070672" y="9229042"/>
            <a:ext cx="22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Wireframe</a:t>
            </a:r>
            <a:r>
              <a:rPr lang="fr-FR" sz="1600" dirty="0" smtClean="0"/>
              <a:t> inscription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10259717" y="9247376"/>
            <a:ext cx="224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Mockup</a:t>
            </a:r>
            <a:r>
              <a:rPr lang="fr-FR" sz="2000" dirty="0" smtClean="0"/>
              <a:t> inscription</a:t>
            </a:r>
            <a:endParaRPr lang="fr-FR" sz="20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5" y="1428414"/>
            <a:ext cx="8957393" cy="74454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72" y="1411388"/>
            <a:ext cx="8543124" cy="75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3925" y="7751421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381" y="1784905"/>
            <a:ext cx="17996219" cy="8235395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027209" y="349741"/>
            <a:ext cx="1315366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A BASE D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 DON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EES</a:t>
            </a:r>
            <a:endParaRPr lang="en-US" sz="6000" b="1" spc="84" dirty="0"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5602290" y="409578"/>
            <a:ext cx="954906" cy="954906"/>
          </a:xfrm>
          <a:custGeom>
            <a:avLst/>
            <a:gdLst/>
            <a:ahLst/>
            <a:cxnLst/>
            <a:rect l="l" t="t" r="r" b="b"/>
            <a:pathLst>
              <a:path w="954906" h="954906">
                <a:moveTo>
                  <a:pt x="0" y="0"/>
                </a:moveTo>
                <a:lnTo>
                  <a:pt x="954905" y="0"/>
                </a:lnTo>
                <a:lnTo>
                  <a:pt x="954905" y="954905"/>
                </a:lnTo>
                <a:lnTo>
                  <a:pt x="0" y="95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5" y="3018166"/>
            <a:ext cx="8365025" cy="6240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41" y="3126814"/>
            <a:ext cx="7265855" cy="414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8" y="129871"/>
            <a:ext cx="17971624" cy="101368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5" y="61852"/>
            <a:ext cx="17914020" cy="101170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7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498816" y="8666901"/>
            <a:ext cx="15290369" cy="930727"/>
            <a:chOff x="0" y="0"/>
            <a:chExt cx="20387158" cy="1240969"/>
          </a:xfrm>
        </p:grpSpPr>
        <p:grpSp>
          <p:nvGrpSpPr>
            <p:cNvPr id="19" name="Group 19"/>
            <p:cNvGrpSpPr/>
            <p:nvPr/>
          </p:nvGrpSpPr>
          <p:grpSpPr>
            <a:xfrm>
              <a:off x="384992" y="241617"/>
              <a:ext cx="20002166" cy="999352"/>
              <a:chOff x="0" y="0"/>
              <a:chExt cx="16403906" cy="8195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20002166" cy="999352"/>
              <a:chOff x="0" y="0"/>
              <a:chExt cx="16403906" cy="8195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44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45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7" name="TextBox 20"/>
          <p:cNvSpPr txBox="1"/>
          <p:nvPr/>
        </p:nvSpPr>
        <p:spPr>
          <a:xfrm>
            <a:off x="2027209" y="349741"/>
            <a:ext cx="1315366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A BASE D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 DON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EES</a:t>
            </a:r>
            <a:endParaRPr lang="en-US" sz="6000" b="1" spc="84" dirty="0"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48" name="Freeform 21"/>
          <p:cNvSpPr/>
          <p:nvPr/>
        </p:nvSpPr>
        <p:spPr>
          <a:xfrm>
            <a:off x="15602290" y="409578"/>
            <a:ext cx="954906" cy="954906"/>
          </a:xfrm>
          <a:custGeom>
            <a:avLst/>
            <a:gdLst/>
            <a:ahLst/>
            <a:cxnLst/>
            <a:rect l="l" t="t" r="r" b="b"/>
            <a:pathLst>
              <a:path w="954906" h="954906">
                <a:moveTo>
                  <a:pt x="0" y="0"/>
                </a:moveTo>
                <a:lnTo>
                  <a:pt x="954905" y="0"/>
                </a:lnTo>
                <a:lnTo>
                  <a:pt x="954905" y="954905"/>
                </a:lnTo>
                <a:lnTo>
                  <a:pt x="0" y="954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76" y="1580805"/>
            <a:ext cx="6465966" cy="8521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84465" y="1637795"/>
            <a:ext cx="15564680" cy="6411894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664051" y="1666830"/>
            <a:ext cx="675157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Table users</a:t>
            </a:r>
            <a:endParaRPr lang="en-US" sz="3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84299"/>
            <a:ext cx="15406046" cy="4910069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965996" y="349741"/>
            <a:ext cx="9062113" cy="6174913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4" name="TextBox 39"/>
          <p:cNvSpPr txBox="1"/>
          <p:nvPr/>
        </p:nvSpPr>
        <p:spPr>
          <a:xfrm>
            <a:off x="10408110" y="402214"/>
            <a:ext cx="402449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Table role</a:t>
            </a:r>
            <a:endParaRPr lang="en-US" sz="3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46" y="1026360"/>
            <a:ext cx="8808963" cy="2578792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46" y="3666212"/>
            <a:ext cx="8808964" cy="8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7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6550435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339762" y="2731709"/>
            <a:ext cx="5475459" cy="4704430"/>
            <a:chOff x="0" y="0"/>
            <a:chExt cx="7300612" cy="627257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00612" cy="17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endParaRPr lang="en-US" sz="8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76428"/>
              <a:ext cx="6693800" cy="596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2"/>
                </a:lnSpc>
              </a:pPr>
              <a:endParaRPr lang="en-US" sz="2925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41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42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4" name="TextBox 20"/>
          <p:cNvSpPr txBox="1"/>
          <p:nvPr/>
        </p:nvSpPr>
        <p:spPr>
          <a:xfrm>
            <a:off x="2027209" y="349741"/>
            <a:ext cx="13153664" cy="91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 F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R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ONT E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D</a:t>
            </a:r>
            <a:endParaRPr lang="en-US" sz="6000" b="1" spc="84" dirty="0"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76836" y="1696032"/>
            <a:ext cx="14906164" cy="8463782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2" name="Imag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4" y="2681216"/>
            <a:ext cx="14723946" cy="72634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580" y="2216568"/>
            <a:ext cx="8253754" cy="75019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1" y="2216568"/>
            <a:ext cx="8261128" cy="75207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6550435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339762" y="2731709"/>
            <a:ext cx="5475459" cy="4704430"/>
            <a:chOff x="0" y="0"/>
            <a:chExt cx="7300612" cy="627257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00612" cy="17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endParaRPr lang="en-US" sz="8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76428"/>
              <a:ext cx="6693800" cy="596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2"/>
                </a:lnSpc>
              </a:pPr>
              <a:endParaRPr lang="en-US" sz="2925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056" y="496472"/>
            <a:ext cx="16345343" cy="7923628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42" y="1479318"/>
            <a:ext cx="16178570" cy="6492731"/>
          </a:xfrm>
          <a:prstGeom prst="rect">
            <a:avLst/>
          </a:prstGeom>
        </p:spPr>
      </p:pic>
      <p:grpSp>
        <p:nvGrpSpPr>
          <p:cNvPr id="27" name="Group 3"/>
          <p:cNvGrpSpPr>
            <a:grpSpLocks noChangeAspect="1"/>
          </p:cNvGrpSpPr>
          <p:nvPr/>
        </p:nvGrpSpPr>
        <p:grpSpPr>
          <a:xfrm>
            <a:off x="1833098" y="1252366"/>
            <a:ext cx="14851744" cy="7696103"/>
            <a:chOff x="0" y="0"/>
            <a:chExt cx="6348730" cy="6350000"/>
          </a:xfrm>
        </p:grpSpPr>
        <p:sp>
          <p:nvSpPr>
            <p:cNvPr id="28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26" y="2037189"/>
            <a:ext cx="14795296" cy="70536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958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0306" y="7380162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93454" y="0"/>
            <a:ext cx="8361282" cy="10073114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339762" y="2731709"/>
            <a:ext cx="5475459" cy="4704430"/>
            <a:chOff x="0" y="0"/>
            <a:chExt cx="7300612" cy="627257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00612" cy="17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endParaRPr lang="en-US" sz="8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76428"/>
              <a:ext cx="6693800" cy="596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2"/>
                </a:lnSpc>
              </a:pPr>
              <a:endParaRPr lang="en-US" sz="2925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41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42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4" name="TextBox 20"/>
          <p:cNvSpPr txBox="1"/>
          <p:nvPr/>
        </p:nvSpPr>
        <p:spPr>
          <a:xfrm>
            <a:off x="2027209" y="349741"/>
            <a:ext cx="13153664" cy="91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 F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R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ONT E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D</a:t>
            </a:r>
            <a:endParaRPr lang="en-US" sz="6000" b="1" spc="84" dirty="0"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7" y="1436090"/>
            <a:ext cx="8559653" cy="87375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18" y="3519595"/>
            <a:ext cx="10730850" cy="42299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63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0306" y="7380162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7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3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Rectangle 39"/>
          <p:cNvSpPr/>
          <p:nvPr/>
        </p:nvSpPr>
        <p:spPr>
          <a:xfrm>
            <a:off x="1476835" y="328532"/>
            <a:ext cx="15501777" cy="101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 BA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C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K EN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D</a:t>
            </a:r>
            <a:endParaRPr lang="en-US" sz="6000" b="1" spc="84" dirty="0">
              <a:solidFill>
                <a:srgbClr val="219ED3"/>
              </a:solidFill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3" y="1770910"/>
            <a:ext cx="8355447" cy="22673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80" y="3906286"/>
            <a:ext cx="12269265" cy="56714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71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0306" y="7380162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7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3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Rectangle 39"/>
          <p:cNvSpPr/>
          <p:nvPr/>
        </p:nvSpPr>
        <p:spPr>
          <a:xfrm>
            <a:off x="1476835" y="328532"/>
            <a:ext cx="15501777" cy="101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 BA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C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K EN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D</a:t>
            </a:r>
            <a:endParaRPr lang="en-US" sz="6000" b="1" spc="84" dirty="0">
              <a:solidFill>
                <a:srgbClr val="219ED3"/>
              </a:solidFill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0" y="328532"/>
            <a:ext cx="17637326" cy="9532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51" y="591385"/>
            <a:ext cx="15252543" cy="79673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033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5428" y="5890020"/>
            <a:ext cx="5959819" cy="595981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/>
          <p:cNvSpPr/>
          <p:nvPr/>
        </p:nvSpPr>
        <p:spPr>
          <a:xfrm>
            <a:off x="15429103" y="43642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33011" y="-114300"/>
            <a:ext cx="13697589" cy="11353800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8" name="Rectangle 27"/>
          <p:cNvSpPr/>
          <p:nvPr/>
        </p:nvSpPr>
        <p:spPr>
          <a:xfrm>
            <a:off x="2857773" y="110586"/>
            <a:ext cx="1267066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b="1" spc="84" dirty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T</a:t>
            </a:r>
            <a:r>
              <a:rPr lang="en-US" sz="4800" b="1" spc="84" dirty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EST DE LA F</a:t>
            </a:r>
            <a:r>
              <a:rPr lang="en-US" sz="4800" b="1" spc="84" dirty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</a:t>
            </a:r>
            <a:r>
              <a:rPr lang="en-US" sz="4800" b="1" spc="84" dirty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NCTIONNALI</a:t>
            </a:r>
            <a:r>
              <a:rPr lang="en-US" sz="4800" b="1" spc="84" dirty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T</a:t>
            </a:r>
            <a:r>
              <a:rPr lang="en-US" sz="4800" b="1" spc="84" dirty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3" y="1549845"/>
            <a:ext cx="13171554" cy="8530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13" name="Group 1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20" name="Group 2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13667078" y="7812516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Annuler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67078" y="6147200"/>
            <a:ext cx="3207375" cy="57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4400" dirty="0" err="1" smtClean="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Valider</a:t>
            </a:r>
            <a:endParaRPr lang="en-US" sz="4400" dirty="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9" name="Freeform 29"/>
            <p:cNvSpPr/>
            <p:nvPr/>
          </p:nvSpPr>
          <p:spPr>
            <a:xfrm>
              <a:off x="31750" y="31750"/>
              <a:ext cx="4069708" cy="1249503"/>
            </a:xfrm>
            <a:custGeom>
              <a:avLst/>
              <a:gdLst/>
              <a:ahLst/>
              <a:cxnLst/>
              <a:rect l="l" t="t" r="r" b="b"/>
              <a:pathLst>
                <a:path w="4069708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8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8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8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16292750" y="164011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1"/>
                </a:lnTo>
                <a:lnTo>
                  <a:pt x="0" y="590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33" name="Freeform 33"/>
            <p:cNvSpPr/>
            <p:nvPr/>
          </p:nvSpPr>
          <p:spPr>
            <a:xfrm>
              <a:off x="31750" y="31750"/>
              <a:ext cx="13189553" cy="1256409"/>
            </a:xfrm>
            <a:custGeom>
              <a:avLst/>
              <a:gdLst/>
              <a:ahLst/>
              <a:cxnLst/>
              <a:rect l="l" t="t" r="r" b="b"/>
              <a:pathLst>
                <a:path w="13189553" h="1256409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499"/>
                    <a:pt x="13147642" y="1256409"/>
                    <a:pt x="13096842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19"/>
                    <a:pt x="13128592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873087" y="1673665"/>
            <a:ext cx="175322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625" spc="3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Recherche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335112" y="1426401"/>
            <a:ext cx="11720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>
                <a:solidFill>
                  <a:srgbClr val="F42A2A"/>
                </a:solidFill>
                <a:latin typeface="Quiglet" panose="02000800000000000000" pitchFamily="2" charset="0"/>
              </a:rPr>
              <a:t>S</a:t>
            </a:r>
            <a:r>
              <a:rPr lang="fr-FR" sz="7200" dirty="0" smtClean="0">
                <a:latin typeface="Quiglet" panose="02000800000000000000" pitchFamily="2" charset="0"/>
              </a:rPr>
              <a:t>om</a:t>
            </a:r>
            <a:r>
              <a:rPr lang="fr-FR" sz="7200" dirty="0" smtClean="0">
                <a:solidFill>
                  <a:srgbClr val="0EBF14"/>
                </a:solidFill>
                <a:latin typeface="Quiglet" panose="02000800000000000000" pitchFamily="2" charset="0"/>
              </a:rPr>
              <a:t>m</a:t>
            </a:r>
            <a:r>
              <a:rPr lang="fr-FR" sz="7200" dirty="0" smtClean="0">
                <a:latin typeface="Quiglet" panose="02000800000000000000" pitchFamily="2" charset="0"/>
              </a:rPr>
              <a:t>air</a:t>
            </a:r>
            <a:r>
              <a:rPr lang="fr-FR" sz="7200" dirty="0" smtClean="0">
                <a:solidFill>
                  <a:srgbClr val="219ED3"/>
                </a:solidFill>
                <a:latin typeface="Quiglet" panose="02000800000000000000" pitchFamily="2" charset="0"/>
              </a:rPr>
              <a:t>e</a:t>
            </a:r>
            <a:endParaRPr lang="fr-FR" sz="7200" dirty="0">
              <a:solidFill>
                <a:srgbClr val="219ED3"/>
              </a:solidFill>
              <a:latin typeface="Quiglet" panose="02000800000000000000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078" y="2957057"/>
            <a:ext cx="148176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Contexte du projet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Notre organisation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Spécifications fonctionnelles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Charte graphique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Maquettage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La base de données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Front-end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Back-end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     Test de la fonctionnalité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          Le déploiement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               Présentation interactive</a:t>
            </a:r>
            <a:endParaRPr lang="fr-FR" sz="36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5428" y="5890020"/>
            <a:ext cx="5959819" cy="595981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Freeform 26"/>
          <p:cNvSpPr/>
          <p:nvPr/>
        </p:nvSpPr>
        <p:spPr>
          <a:xfrm>
            <a:off x="15429103" y="43642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33011" y="-114300"/>
            <a:ext cx="13697589" cy="11353800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8" name="Rectangle 27"/>
          <p:cNvSpPr/>
          <p:nvPr/>
        </p:nvSpPr>
        <p:spPr>
          <a:xfrm>
            <a:off x="2857773" y="110586"/>
            <a:ext cx="1267066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00" b="1" spc="84" dirty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T</a:t>
            </a:r>
            <a:r>
              <a:rPr lang="en-US" sz="4800" b="1" spc="84" dirty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EST DE LA F</a:t>
            </a:r>
            <a:r>
              <a:rPr lang="en-US" sz="4800" b="1" spc="84" dirty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</a:t>
            </a:r>
            <a:r>
              <a:rPr lang="en-US" sz="4800" b="1" spc="84" dirty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NCTIONNALI</a:t>
            </a:r>
            <a:r>
              <a:rPr lang="en-US" sz="4800" b="1" spc="84" dirty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T</a:t>
            </a:r>
            <a:r>
              <a:rPr lang="en-US" sz="4800" b="1" spc="84" dirty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26" y="1741642"/>
            <a:ext cx="13063302" cy="825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944" y="992928"/>
            <a:ext cx="5974598" cy="248738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48" y="6325753"/>
            <a:ext cx="5096698" cy="5102794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544" y="2937756"/>
            <a:ext cx="7065120" cy="5304941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73929" y="2960427"/>
            <a:ext cx="7065120" cy="5304941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98816" y="8666901"/>
            <a:ext cx="15290369" cy="930727"/>
            <a:chOff x="0" y="0"/>
            <a:chExt cx="20387158" cy="1240969"/>
          </a:xfrm>
        </p:grpSpPr>
        <p:grpSp>
          <p:nvGrpSpPr>
            <p:cNvPr id="19" name="Group 19"/>
            <p:cNvGrpSpPr/>
            <p:nvPr/>
          </p:nvGrpSpPr>
          <p:grpSpPr>
            <a:xfrm>
              <a:off x="384992" y="241617"/>
              <a:ext cx="20002166" cy="999352"/>
              <a:chOff x="0" y="0"/>
              <a:chExt cx="16403906" cy="8195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20002166" cy="999352"/>
              <a:chOff x="0" y="0"/>
              <a:chExt cx="16403906" cy="8195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581356" y="8859007"/>
            <a:ext cx="1487600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2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Conclusion: Le </a:t>
            </a:r>
            <a:r>
              <a:rPr lang="en-US" sz="3200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choix</a:t>
            </a:r>
            <a:r>
              <a:rPr lang="en-US" sz="32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dépendra</a:t>
            </a:r>
            <a:r>
              <a:rPr lang="en-US" sz="32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du materiel du client et de </a:t>
            </a:r>
            <a:r>
              <a:rPr lang="en-US" sz="3200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ses</a:t>
            </a:r>
            <a:r>
              <a:rPr lang="en-US" sz="32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competences.</a:t>
            </a:r>
            <a:endParaRPr lang="en-US" sz="32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685800" y="435466"/>
            <a:ext cx="15544799" cy="1408332"/>
            <a:chOff x="0" y="0"/>
            <a:chExt cx="15624339" cy="187777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624339" cy="1877776"/>
              <a:chOff x="0" y="0"/>
              <a:chExt cx="12813621" cy="153997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598801" y="509840"/>
              <a:ext cx="14883410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6000" spc="53" dirty="0" smtClean="0">
                  <a:solidFill>
                    <a:srgbClr val="F42A2A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D</a:t>
              </a:r>
              <a:r>
                <a:rPr lang="en-US" sz="6000" spc="53" dirty="0" smtClean="0">
                  <a:solidFill>
                    <a:srgbClr val="000000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EPLOIEMENT D</a:t>
              </a:r>
              <a:r>
                <a:rPr lang="en-US" sz="6000" spc="53" dirty="0" smtClean="0">
                  <a:solidFill>
                    <a:srgbClr val="0EBF14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E</a:t>
              </a:r>
              <a:r>
                <a:rPr lang="en-US" sz="6000" spc="53" dirty="0" smtClean="0">
                  <a:solidFill>
                    <a:srgbClr val="000000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 L’APPLIC</a:t>
              </a:r>
              <a:r>
                <a:rPr lang="en-US" sz="6000" spc="53" dirty="0" smtClean="0">
                  <a:solidFill>
                    <a:srgbClr val="219ED3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A</a:t>
              </a:r>
              <a:r>
                <a:rPr lang="en-US" sz="6000" spc="53" dirty="0" smtClean="0">
                  <a:solidFill>
                    <a:srgbClr val="000000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TI</a:t>
              </a:r>
              <a:r>
                <a:rPr lang="en-US" sz="6000" spc="53" dirty="0" smtClean="0"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O</a:t>
              </a:r>
              <a:r>
                <a:rPr lang="en-US" sz="6000" spc="53" dirty="0" smtClean="0">
                  <a:solidFill>
                    <a:srgbClr val="000000"/>
                  </a:solidFill>
                  <a:latin typeface="Arial Rounded MT Bold" panose="020F0704030504030204" pitchFamily="34" charset="0"/>
                  <a:ea typeface="Be Vietnam Ultra-Bold"/>
                  <a:cs typeface="Be Vietnam Ultra-Bold"/>
                  <a:sym typeface="Be Vietnam Ultra-Bold"/>
                </a:rPr>
                <a:t>N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5400000">
            <a:off x="15344305" y="700779"/>
            <a:ext cx="783407" cy="783407"/>
          </a:xfrm>
          <a:custGeom>
            <a:avLst/>
            <a:gdLst/>
            <a:ahLst/>
            <a:cxnLst/>
            <a:rect l="l" t="t" r="r" b="b"/>
            <a:pathLst>
              <a:path w="783407" h="783407">
                <a:moveTo>
                  <a:pt x="0" y="0"/>
                </a:moveTo>
                <a:lnTo>
                  <a:pt x="783407" y="0"/>
                </a:lnTo>
                <a:lnTo>
                  <a:pt x="783407" y="783407"/>
                </a:lnTo>
                <a:lnTo>
                  <a:pt x="0" y="783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951054" y="3467685"/>
            <a:ext cx="5583921" cy="2912413"/>
            <a:chOff x="-1091596" y="-1916533"/>
            <a:chExt cx="7445227" cy="3883218"/>
          </a:xfrm>
        </p:grpSpPr>
        <p:sp>
          <p:nvSpPr>
            <p:cNvPr id="38" name="TextBox 38"/>
            <p:cNvSpPr txBox="1"/>
            <p:nvPr/>
          </p:nvSpPr>
          <p:spPr>
            <a:xfrm>
              <a:off x="-1091596" y="-1916533"/>
              <a:ext cx="7445227" cy="11456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40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Hébergement</a:t>
              </a:r>
              <a:r>
                <a:rPr lang="en-US" sz="40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</a:t>
              </a:r>
              <a:r>
                <a:rPr lang="en-US" sz="40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en</a:t>
              </a:r>
              <a:r>
                <a:rPr lang="en-US" sz="40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</a:t>
              </a:r>
              <a:r>
                <a:rPr lang="en-US" sz="40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ligne</a:t>
              </a:r>
              <a:endParaRPr lang="en-US" sz="40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" y="1231441"/>
              <a:ext cx="5365989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endParaRPr lang="en-US" sz="36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82380" y="3333763"/>
            <a:ext cx="5648219" cy="1872477"/>
            <a:chOff x="-1739760" y="-532595"/>
            <a:chExt cx="7530959" cy="2496635"/>
          </a:xfrm>
        </p:grpSpPr>
        <p:sp>
          <p:nvSpPr>
            <p:cNvPr id="41" name="TextBox 41"/>
            <p:cNvSpPr txBox="1"/>
            <p:nvPr/>
          </p:nvSpPr>
          <p:spPr>
            <a:xfrm>
              <a:off x="-1739760" y="-532595"/>
              <a:ext cx="7530959" cy="1145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40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Déploiement</a:t>
              </a:r>
              <a:r>
                <a:rPr lang="en-US" sz="40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</a:t>
              </a:r>
              <a:r>
                <a:rPr lang="en-US" sz="40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en</a:t>
              </a:r>
              <a:r>
                <a:rPr lang="en-US" sz="40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local</a:t>
              </a:r>
              <a:endParaRPr lang="en-US" sz="40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228796"/>
              <a:ext cx="5365989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endParaRPr lang="en-US" sz="36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216902" y="5053667"/>
            <a:ext cx="14434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dirty="0" err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contre</a:t>
            </a:r>
            <a:endParaRPr lang="en-US" sz="3600" b="1" dirty="0">
              <a:solidFill>
                <a:srgbClr val="000000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086485" y="4751099"/>
            <a:ext cx="7023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Abonnement mensuel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Peu de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Coût moindre avec un hébergement mutualisé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Mutualisé ou VPS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0071156" y="4628336"/>
            <a:ext cx="67665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Serveur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Bonne 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Demande une formation spécifique de l’équipe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Aucun abonnement mensuel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056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5800" y="1800682"/>
            <a:ext cx="8251968" cy="8219617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ln>
              <a:solidFill>
                <a:srgbClr val="0EBF1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180529" y="1800683"/>
            <a:ext cx="8251968" cy="8178518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F42A2A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F42A2A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F42A2A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solidFill>
                <a:srgbClr val="F42A2A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42A2A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F42A2A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42A2A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3463295" y="8831870"/>
            <a:ext cx="11950020" cy="36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.</a:t>
            </a:r>
            <a:endParaRPr lang="en-US" sz="24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44" name="Group 17"/>
          <p:cNvGrpSpPr/>
          <p:nvPr/>
        </p:nvGrpSpPr>
        <p:grpSpPr>
          <a:xfrm>
            <a:off x="1447800" y="184849"/>
            <a:ext cx="15559849" cy="1404363"/>
            <a:chOff x="0" y="0"/>
            <a:chExt cx="17014310" cy="1535637"/>
          </a:xfrm>
        </p:grpSpPr>
        <p:sp>
          <p:nvSpPr>
            <p:cNvPr id="45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7" name="Rectangle 46"/>
          <p:cNvSpPr/>
          <p:nvPr/>
        </p:nvSpPr>
        <p:spPr>
          <a:xfrm>
            <a:off x="1476835" y="328532"/>
            <a:ext cx="15501777" cy="101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T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RAVAU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X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 REALI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S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ES</a:t>
            </a:r>
            <a:endParaRPr lang="en-US" sz="6000" b="1" spc="84" dirty="0"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036998" y="2912180"/>
            <a:ext cx="711642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Charte graphique</a:t>
            </a:r>
          </a:p>
          <a:p>
            <a:r>
              <a:rPr lang="fr-FR" sz="2800" dirty="0" smtClean="0"/>
              <a:t>Maquettage</a:t>
            </a:r>
          </a:p>
          <a:p>
            <a:r>
              <a:rPr lang="fr-FR" sz="2800" dirty="0" smtClean="0"/>
              <a:t>Arborescence</a:t>
            </a:r>
          </a:p>
          <a:p>
            <a:r>
              <a:rPr lang="fr-FR" sz="2800" dirty="0" smtClean="0"/>
              <a:t>Cas d’utilisation</a:t>
            </a:r>
          </a:p>
          <a:p>
            <a:r>
              <a:rPr lang="fr-FR" sz="2800" dirty="0" smtClean="0"/>
              <a:t>Dictionnaire des données</a:t>
            </a:r>
          </a:p>
          <a:p>
            <a:r>
              <a:rPr lang="fr-FR" sz="2800" dirty="0" smtClean="0"/>
              <a:t>MCD MLD</a:t>
            </a:r>
          </a:p>
          <a:p>
            <a:r>
              <a:rPr lang="fr-FR" sz="2800" dirty="0"/>
              <a:t>Gérer les accès des utilisateurs</a:t>
            </a:r>
          </a:p>
          <a:p>
            <a:r>
              <a:rPr lang="fr-FR" sz="2800" dirty="0" smtClean="0"/>
              <a:t>Création </a:t>
            </a:r>
            <a:r>
              <a:rPr lang="fr-FR" sz="2800" dirty="0"/>
              <a:t>de la base de données</a:t>
            </a:r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/>
              <a:t>Front </a:t>
            </a:r>
            <a:r>
              <a:rPr lang="fr-FR" sz="2800" dirty="0" smtClean="0"/>
              <a:t>End </a:t>
            </a:r>
          </a:p>
          <a:p>
            <a:r>
              <a:rPr lang="fr-FR" sz="2800" dirty="0" smtClean="0"/>
              <a:t>Fonctionnalités :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API (inscription connexion sécurisé</a:t>
            </a:r>
            <a:r>
              <a:rPr lang="fr-FR" sz="28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Déconnexion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Tri des quizz via la barre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endParaRPr lang="fr-FR" sz="2800" dirty="0" smtClean="0"/>
          </a:p>
          <a:p>
            <a:endParaRPr lang="fr-FR" sz="2800" dirty="0"/>
          </a:p>
        </p:txBody>
      </p:sp>
      <p:sp>
        <p:nvSpPr>
          <p:cNvPr id="49" name="ZoneTexte 48"/>
          <p:cNvSpPr txBox="1"/>
          <p:nvPr/>
        </p:nvSpPr>
        <p:spPr>
          <a:xfrm>
            <a:off x="9463134" y="2921875"/>
            <a:ext cx="79371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La récupération et triage des catégories</a:t>
            </a:r>
          </a:p>
          <a:p>
            <a:r>
              <a:rPr lang="fr-FR" sz="2800" dirty="0" smtClean="0"/>
              <a:t>Modification des informations de compte</a:t>
            </a:r>
          </a:p>
          <a:p>
            <a:r>
              <a:rPr lang="fr-FR" sz="2800" dirty="0" smtClean="0"/>
              <a:t>Création de quizz</a:t>
            </a:r>
          </a:p>
          <a:p>
            <a:r>
              <a:rPr lang="fr-FR" sz="2800" dirty="0"/>
              <a:t>Affichage de la liste des quizz</a:t>
            </a:r>
            <a:endParaRPr lang="fr-FR" sz="2800" dirty="0" smtClean="0"/>
          </a:p>
          <a:p>
            <a:r>
              <a:rPr lang="fr-FR" sz="2800" dirty="0" smtClean="0"/>
              <a:t>Jouer au quizz</a:t>
            </a:r>
          </a:p>
          <a:p>
            <a:r>
              <a:rPr lang="fr-FR" sz="2800" dirty="0"/>
              <a:t>Afficher le résultat du quizz (note),</a:t>
            </a:r>
          </a:p>
          <a:p>
            <a:r>
              <a:rPr lang="fr-FR" sz="2800" dirty="0" smtClean="0"/>
              <a:t>Afficher </a:t>
            </a:r>
            <a:r>
              <a:rPr lang="fr-FR" sz="2800" dirty="0"/>
              <a:t>la page de statistique personnelle (suivi des notes des différents quizz),</a:t>
            </a:r>
          </a:p>
          <a:p>
            <a:r>
              <a:rPr lang="fr-FR" sz="2800" dirty="0" smtClean="0"/>
              <a:t>Afficher </a:t>
            </a:r>
            <a:r>
              <a:rPr lang="fr-FR" sz="2800" dirty="0"/>
              <a:t>la page de statistique globale (quizz les plus joués, thèmes préférés…)</a:t>
            </a:r>
          </a:p>
          <a:p>
            <a:r>
              <a:rPr lang="fr-FR" sz="2800" dirty="0" smtClean="0"/>
              <a:t>Commenter et afficher commentaire </a:t>
            </a:r>
            <a:r>
              <a:rPr lang="fr-FR" sz="2800" dirty="0"/>
              <a:t>un quizz </a:t>
            </a:r>
            <a:endParaRPr lang="fr-FR" sz="2800" dirty="0" smtClean="0"/>
          </a:p>
          <a:p>
            <a:r>
              <a:rPr lang="fr-FR" sz="2800" dirty="0" smtClean="0"/>
              <a:t>Modérer </a:t>
            </a:r>
            <a:r>
              <a:rPr lang="fr-FR" sz="2800" dirty="0"/>
              <a:t>le contenu </a:t>
            </a:r>
          </a:p>
          <a:p>
            <a:r>
              <a:rPr lang="fr-FR" sz="2800" dirty="0" smtClean="0"/>
              <a:t>Modifier </a:t>
            </a:r>
            <a:r>
              <a:rPr lang="fr-FR" sz="2800" dirty="0"/>
              <a:t>un quizz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083" y="8040231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339762" y="2731709"/>
            <a:ext cx="5475459" cy="4704430"/>
            <a:chOff x="0" y="0"/>
            <a:chExt cx="7300612" cy="627257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00612" cy="179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endParaRPr lang="en-US" sz="8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76428"/>
              <a:ext cx="6693800" cy="596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2"/>
                </a:lnSpc>
              </a:pPr>
              <a:endParaRPr lang="en-US" sz="2925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8395" y="2882482"/>
            <a:ext cx="7173110" cy="3243032"/>
            <a:chOff x="0" y="0"/>
            <a:chExt cx="9564147" cy="14649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49" y="31749"/>
                <a:ext cx="12067833" cy="1775644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3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745357" y="209540"/>
              <a:ext cx="7624695" cy="81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4791" lvl="1" algn="l">
                <a:lnSpc>
                  <a:spcPts val="2827"/>
                </a:lnSpc>
              </a:pPr>
              <a:r>
                <a:rPr lang="en-US" sz="3200" b="1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Points </a:t>
              </a:r>
              <a:r>
                <a:rPr lang="en-US" sz="3200" b="1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négatifs</a:t>
              </a:r>
              <a:endParaRPr lang="en-US" sz="3200" b="1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234791" lvl="1" algn="l">
                <a:lnSpc>
                  <a:spcPts val="2827"/>
                </a:lnSpc>
              </a:pPr>
              <a:endParaRPr lang="en-US" sz="32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Conflits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GIT</a:t>
              </a: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Retard sur le Fetch</a:t>
              </a: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Manque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de temps</a:t>
              </a:r>
              <a:endParaRPr lang="en-US" sz="32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sp>
        <p:nvSpPr>
          <p:cNvPr id="37" name="Freeform 28"/>
          <p:cNvSpPr/>
          <p:nvPr/>
        </p:nvSpPr>
        <p:spPr>
          <a:xfrm>
            <a:off x="1295400" y="426049"/>
            <a:ext cx="15467765" cy="1350260"/>
          </a:xfrm>
          <a:custGeom>
            <a:avLst/>
            <a:gdLst/>
            <a:ahLst/>
            <a:cxnLst/>
            <a:rect l="l" t="t" r="r" b="b"/>
            <a:pathLst>
              <a:path w="12750122" h="1476476">
                <a:moveTo>
                  <a:pt x="12657411" y="1476476"/>
                </a:moveTo>
                <a:lnTo>
                  <a:pt x="92710" y="1476476"/>
                </a:lnTo>
                <a:cubicBezTo>
                  <a:pt x="41910" y="1476476"/>
                  <a:pt x="0" y="1434566"/>
                  <a:pt x="0" y="1383766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12656141" y="0"/>
                </a:lnTo>
                <a:cubicBezTo>
                  <a:pt x="12706941" y="0"/>
                  <a:pt x="12748851" y="41910"/>
                  <a:pt x="12748851" y="92710"/>
                </a:cubicBezTo>
                <a:lnTo>
                  <a:pt x="12748851" y="1382497"/>
                </a:lnTo>
                <a:cubicBezTo>
                  <a:pt x="12750122" y="1434566"/>
                  <a:pt x="12708211" y="1476476"/>
                  <a:pt x="12657411" y="147647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8" name="TextBox 30"/>
          <p:cNvSpPr txBox="1"/>
          <p:nvPr/>
        </p:nvSpPr>
        <p:spPr>
          <a:xfrm>
            <a:off x="1295400" y="779393"/>
            <a:ext cx="15364878" cy="64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 spc="53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C</a:t>
            </a:r>
            <a:r>
              <a:rPr lang="en-US" sz="6000" spc="53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ONC</a:t>
            </a:r>
            <a:r>
              <a:rPr lang="en-US" sz="6000" spc="53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spc="53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USI</a:t>
            </a:r>
            <a:r>
              <a:rPr lang="en-US" sz="6000" spc="53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</a:t>
            </a:r>
            <a:r>
              <a:rPr lang="en-US" sz="6000" spc="53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</a:p>
        </p:txBody>
      </p:sp>
      <p:grpSp>
        <p:nvGrpSpPr>
          <p:cNvPr id="45" name="Group 13"/>
          <p:cNvGrpSpPr/>
          <p:nvPr/>
        </p:nvGrpSpPr>
        <p:grpSpPr>
          <a:xfrm>
            <a:off x="9880505" y="2901256"/>
            <a:ext cx="7173110" cy="3233433"/>
            <a:chOff x="0" y="0"/>
            <a:chExt cx="9564147" cy="1464940"/>
          </a:xfrm>
        </p:grpSpPr>
        <p:grpSp>
          <p:nvGrpSpPr>
            <p:cNvPr id="46" name="Group 14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49" name="Freeform 15"/>
              <p:cNvSpPr/>
              <p:nvPr/>
            </p:nvSpPr>
            <p:spPr>
              <a:xfrm>
                <a:off x="31750" y="31749"/>
                <a:ext cx="12067832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Freeform 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3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7" name="TextBox 17"/>
            <p:cNvSpPr txBox="1"/>
            <p:nvPr/>
          </p:nvSpPr>
          <p:spPr>
            <a:xfrm>
              <a:off x="1314984" y="201656"/>
              <a:ext cx="7624695" cy="113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4791" lvl="1" algn="l">
                <a:lnSpc>
                  <a:spcPts val="2827"/>
                </a:lnSpc>
              </a:pPr>
              <a:r>
                <a:rPr lang="en-US" sz="3200" b="1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Points </a:t>
              </a:r>
              <a:r>
                <a:rPr lang="en-US" sz="3200" b="1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positifs</a:t>
              </a:r>
              <a:endParaRPr lang="en-US" sz="3200" b="1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234791" lvl="1" algn="l">
                <a:lnSpc>
                  <a:spcPts val="2827"/>
                </a:lnSpc>
              </a:pPr>
              <a:endParaRPr lang="en-US" sz="3200" b="1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Clean Code</a:t>
              </a: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Répartition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du travail </a:t>
              </a: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efficace</a:t>
              </a:r>
              <a:endParaRPr lang="en-US" sz="32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Bonne communication</a:t>
              </a:r>
            </a:p>
            <a:p>
              <a:pPr marL="234791" lvl="1" algn="l">
                <a:lnSpc>
                  <a:spcPts val="2827"/>
                </a:lnSpc>
              </a:pPr>
              <a:endParaRPr lang="en-US" sz="32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51" name="Group 13"/>
          <p:cNvGrpSpPr/>
          <p:nvPr/>
        </p:nvGrpSpPr>
        <p:grpSpPr>
          <a:xfrm>
            <a:off x="5391284" y="6216562"/>
            <a:ext cx="7173110" cy="3207158"/>
            <a:chOff x="0" y="0"/>
            <a:chExt cx="9564147" cy="1464940"/>
          </a:xfrm>
        </p:grpSpPr>
        <p:grpSp>
          <p:nvGrpSpPr>
            <p:cNvPr id="52" name="Group 14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55" name="Freeform 15"/>
              <p:cNvSpPr/>
              <p:nvPr/>
            </p:nvSpPr>
            <p:spPr>
              <a:xfrm>
                <a:off x="31748" y="31749"/>
                <a:ext cx="12067834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6" name="Freeform 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3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3" name="TextBox 17"/>
            <p:cNvSpPr txBox="1"/>
            <p:nvPr/>
          </p:nvSpPr>
          <p:spPr>
            <a:xfrm>
              <a:off x="968888" y="209933"/>
              <a:ext cx="7624695" cy="984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4791" lvl="1" algn="l">
                <a:lnSpc>
                  <a:spcPts val="2827"/>
                </a:lnSpc>
              </a:pPr>
              <a:r>
                <a:rPr lang="en-US" sz="3200" b="1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Si </a:t>
              </a:r>
              <a:r>
                <a:rPr lang="en-US" sz="3200" b="1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c’était</a:t>
              </a:r>
              <a:r>
                <a:rPr lang="en-US" sz="3200" b="1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“à </a:t>
              </a:r>
              <a:r>
                <a:rPr lang="en-US" sz="3200" b="1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refaire</a:t>
              </a:r>
              <a:r>
                <a:rPr lang="en-US" sz="3200" b="1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”</a:t>
              </a:r>
            </a:p>
            <a:p>
              <a:pPr marL="234791" lvl="1" algn="l">
                <a:lnSpc>
                  <a:spcPts val="2827"/>
                </a:lnSpc>
              </a:pPr>
              <a:endParaRPr lang="en-US" sz="3200" b="1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Plus </a:t>
              </a: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grande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fluidité</a:t>
              </a:r>
              <a:endParaRPr lang="en-US" sz="32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Utilisation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de Framework</a:t>
              </a:r>
            </a:p>
            <a:p>
              <a:pPr marL="577691" lvl="1" indent="-342900" algn="l">
                <a:lnSpc>
                  <a:spcPts val="2827"/>
                </a:lnSpc>
                <a:buFont typeface="Arial" panose="020B0604020202020204" pitchFamily="34" charset="0"/>
                <a:buChar char="•"/>
              </a:pP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Mise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en</a:t>
              </a:r>
              <a:r>
                <a:rPr lang="en-US" sz="32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place d’un board Kanban</a:t>
              </a:r>
              <a:endParaRPr lang="en-US" sz="32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2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46350" y="3314274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5400" y="3345646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352800" y="1903458"/>
            <a:ext cx="12038686" cy="1311646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495966" y="4354066"/>
            <a:ext cx="8022122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9600" b="1" dirty="0" err="1" smtClean="0">
                <a:solidFill>
                  <a:srgbClr val="F42A2A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Quizz</a:t>
            </a:r>
            <a:r>
              <a:rPr lang="en-US" sz="96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r>
              <a:rPr lang="en-US" sz="9600" b="1" dirty="0">
                <a:solidFill>
                  <a:srgbClr val="0EBF14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C</a:t>
            </a:r>
            <a:r>
              <a:rPr lang="en-US" sz="9600" b="1" dirty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ode Ca</a:t>
            </a:r>
            <a:r>
              <a:rPr lang="en-US" sz="9600" b="1" dirty="0">
                <a:solidFill>
                  <a:srgbClr val="219ED3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m</a:t>
            </a:r>
            <a:r>
              <a:rPr lang="en-US" sz="9600" b="1" dirty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73954" y="2013861"/>
            <a:ext cx="120012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What is it?</a:t>
            </a:r>
            <a:endParaRPr lang="en-US" sz="5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393209" y="2189400"/>
            <a:ext cx="564784" cy="777139"/>
          </a:xfrm>
          <a:custGeom>
            <a:avLst/>
            <a:gdLst/>
            <a:ahLst/>
            <a:cxnLst/>
            <a:rect l="l" t="t" r="r" b="b"/>
            <a:pathLst>
              <a:path w="722792" h="722792">
                <a:moveTo>
                  <a:pt x="0" y="0"/>
                </a:moveTo>
                <a:lnTo>
                  <a:pt x="722792" y="0"/>
                </a:lnTo>
                <a:lnTo>
                  <a:pt x="722792" y="722792"/>
                </a:lnTo>
                <a:lnTo>
                  <a:pt x="0" y="72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ZoneTexte 21"/>
          <p:cNvSpPr txBox="1"/>
          <p:nvPr/>
        </p:nvSpPr>
        <p:spPr>
          <a:xfrm>
            <a:off x="10744200" y="3997378"/>
            <a:ext cx="53337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Online quiz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tool</a:t>
            </a:r>
            <a:endParaRPr lang="fr-FR" sz="3600" dirty="0" smtClean="0">
              <a:latin typeface="Roboto" pitchFamily="2" charset="0"/>
              <a:ea typeface="Roboto" pitchFamily="2" charset="0"/>
            </a:endParaRP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Interactive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learning</a:t>
            </a:r>
            <a:r>
              <a:rPr lang="fr-FR" sz="36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experience</a:t>
            </a:r>
            <a:endParaRPr lang="fr-FR" sz="3600" dirty="0" smtClean="0">
              <a:latin typeface="Roboto" pitchFamily="2" charset="0"/>
              <a:ea typeface="Roboto" pitchFamily="2" charset="0"/>
            </a:endParaRP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Easy</a:t>
            </a:r>
            <a:r>
              <a:rPr lang="fr-FR" sz="3600" dirty="0" smtClean="0">
                <a:latin typeface="Roboto" pitchFamily="2" charset="0"/>
                <a:ea typeface="Roboto" pitchFamily="2" charset="0"/>
              </a:rPr>
              <a:t> to use</a:t>
            </a: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Different</a:t>
            </a:r>
            <a:r>
              <a:rPr lang="fr-FR" sz="36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users</a:t>
            </a:r>
            <a:endParaRPr lang="fr-FR" sz="3600" dirty="0" smtClean="0">
              <a:latin typeface="Roboto" pitchFamily="2" charset="0"/>
              <a:ea typeface="Roboto" pitchFamily="2" charset="0"/>
            </a:endParaRP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Security key</a:t>
            </a: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3" name="Group 15"/>
          <p:cNvGrpSpPr/>
          <p:nvPr/>
        </p:nvGrpSpPr>
        <p:grpSpPr>
          <a:xfrm>
            <a:off x="1327028" y="206117"/>
            <a:ext cx="15363644" cy="1311646"/>
            <a:chOff x="0" y="0"/>
            <a:chExt cx="30050193" cy="2379405"/>
          </a:xfrm>
        </p:grpSpPr>
        <p:sp>
          <p:nvSpPr>
            <p:cNvPr id="24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ZoneTexte 25"/>
          <p:cNvSpPr txBox="1"/>
          <p:nvPr/>
        </p:nvSpPr>
        <p:spPr>
          <a:xfrm>
            <a:off x="1343261" y="223618"/>
            <a:ext cx="15331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 smtClean="0">
                <a:solidFill>
                  <a:srgbClr val="F42A2A"/>
                </a:solidFill>
                <a:latin typeface="Arial Rounded MT Bold" panose="020F0704030504030204" pitchFamily="34" charset="0"/>
              </a:rPr>
              <a:t>P</a:t>
            </a:r>
            <a:r>
              <a:rPr lang="fr-FR" sz="8800" dirty="0" smtClean="0">
                <a:latin typeface="Arial Rounded MT Bold" panose="020F0704030504030204" pitchFamily="34" charset="0"/>
              </a:rPr>
              <a:t>ROJEC</a:t>
            </a:r>
            <a:r>
              <a:rPr lang="fr-FR" sz="8800" dirty="0" smtClean="0">
                <a:solidFill>
                  <a:srgbClr val="0EBF14"/>
                </a:solidFill>
                <a:latin typeface="Arial Rounded MT Bold" panose="020F0704030504030204" pitchFamily="34" charset="0"/>
              </a:rPr>
              <a:t>T</a:t>
            </a:r>
            <a:r>
              <a:rPr lang="fr-FR" sz="8800" dirty="0" smtClean="0">
                <a:latin typeface="Arial Rounded MT Bold" panose="020F0704030504030204" pitchFamily="34" charset="0"/>
              </a:rPr>
              <a:t> CONT</a:t>
            </a:r>
            <a:r>
              <a:rPr lang="fr-FR" sz="8800" dirty="0" smtClean="0">
                <a:solidFill>
                  <a:srgbClr val="219ED3"/>
                </a:solidFill>
                <a:latin typeface="Arial Rounded MT Bold" panose="020F0704030504030204" pitchFamily="34" charset="0"/>
              </a:rPr>
              <a:t>E</a:t>
            </a:r>
            <a:r>
              <a:rPr lang="fr-FR" sz="8800" dirty="0" smtClean="0">
                <a:latin typeface="Arial Rounded MT Bold" panose="020F0704030504030204" pitchFamily="34" charset="0"/>
              </a:rPr>
              <a:t>XT</a:t>
            </a:r>
            <a:endParaRPr lang="fr-FR" sz="8800" dirty="0">
              <a:latin typeface="Arial Rounded MT Bold" panose="020F0704030504030204" pitchFamily="34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07" y="4109802"/>
            <a:ext cx="552302" cy="55230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950" y="5438604"/>
            <a:ext cx="552302" cy="55230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07" y="6814381"/>
            <a:ext cx="552302" cy="55230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07" y="9037181"/>
            <a:ext cx="552302" cy="55230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86" y="8047385"/>
            <a:ext cx="552302" cy="552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7760" y="5185768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4638764" y="-524085"/>
            <a:ext cx="3974490" cy="3974490"/>
          </a:xfrm>
          <a:custGeom>
            <a:avLst/>
            <a:gdLst/>
            <a:ahLst/>
            <a:cxnLst/>
            <a:rect l="l" t="t" r="r" b="b"/>
            <a:pathLst>
              <a:path w="3974490" h="3974490">
                <a:moveTo>
                  <a:pt x="0" y="0"/>
                </a:moveTo>
                <a:lnTo>
                  <a:pt x="3974490" y="0"/>
                </a:lnTo>
                <a:lnTo>
                  <a:pt x="3974490" y="3974491"/>
                </a:lnTo>
                <a:lnTo>
                  <a:pt x="0" y="3974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12"/>
          <p:cNvGrpSpPr>
            <a:grpSpLocks noChangeAspect="1"/>
          </p:cNvGrpSpPr>
          <p:nvPr/>
        </p:nvGrpSpPr>
        <p:grpSpPr>
          <a:xfrm>
            <a:off x="673900" y="2272586"/>
            <a:ext cx="8082617" cy="5927254"/>
            <a:chOff x="0" y="0"/>
            <a:chExt cx="8456930" cy="6350000"/>
          </a:xfrm>
        </p:grpSpPr>
        <p:sp>
          <p:nvSpPr>
            <p:cNvPr id="40" name="Freeform 1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1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2" name="Freeform 1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3" name="Freeform 1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4" name="Freeform 1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Freeform 1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04246" y="2400915"/>
            <a:ext cx="805105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6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Wilfried</a:t>
            </a:r>
            <a:endParaRPr lang="en-US" sz="3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692888" y="114451"/>
            <a:ext cx="14902224" cy="1234097"/>
            <a:chOff x="0" y="0"/>
            <a:chExt cx="25202990" cy="2087134"/>
          </a:xfrm>
        </p:grpSpPr>
        <p:sp>
          <p:nvSpPr>
            <p:cNvPr id="23" name="Freeform 23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0" y="2023634"/>
                    <a:pt x="25046780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4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4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723056" y="286431"/>
            <a:ext cx="1485328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  <a:r>
              <a:rPr lang="en-US" sz="8000" b="1" spc="84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OTRE O</a:t>
            </a:r>
            <a:r>
              <a:rPr lang="en-US" sz="8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R</a:t>
            </a:r>
            <a:r>
              <a:rPr lang="en-US" sz="8000" b="1" spc="84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GANISAT</a:t>
            </a:r>
            <a:r>
              <a:rPr lang="en-US" sz="8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I</a:t>
            </a:r>
            <a:r>
              <a:rPr lang="en-US" sz="8000" b="1" spc="84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ON</a:t>
            </a:r>
            <a:endParaRPr lang="en-US" sz="8000" b="1" spc="84" dirty="0">
              <a:solidFill>
                <a:srgbClr val="000000"/>
              </a:solidFill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5429103" y="43642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3"/>
          <p:cNvSpPr/>
          <p:nvPr/>
        </p:nvSpPr>
        <p:spPr>
          <a:xfrm>
            <a:off x="704245" y="2931251"/>
            <a:ext cx="8012370" cy="4629081"/>
          </a:xfrm>
          <a:custGeom>
            <a:avLst/>
            <a:gdLst/>
            <a:ahLst/>
            <a:cxnLst/>
            <a:rect l="l" t="t" r="r" b="b"/>
            <a:pathLst>
              <a:path w="8456930" h="6350000">
                <a:moveTo>
                  <a:pt x="8456930" y="355600"/>
                </a:moveTo>
                <a:lnTo>
                  <a:pt x="8456930" y="637540"/>
                </a:lnTo>
                <a:lnTo>
                  <a:pt x="8455661" y="5728970"/>
                </a:lnTo>
                <a:lnTo>
                  <a:pt x="8455661" y="5994400"/>
                </a:lnTo>
                <a:cubicBezTo>
                  <a:pt x="8455661" y="6189980"/>
                  <a:pt x="8295641" y="6350000"/>
                  <a:pt x="8100061" y="6350000"/>
                </a:cubicBezTo>
                <a:lnTo>
                  <a:pt x="355600" y="6350000"/>
                </a:lnTo>
                <a:cubicBezTo>
                  <a:pt x="160020" y="6350000"/>
                  <a:pt x="0" y="6189980"/>
                  <a:pt x="0" y="5994400"/>
                </a:cubicBezTo>
                <a:lnTo>
                  <a:pt x="0" y="638810"/>
                </a:lnTo>
                <a:cubicBezTo>
                  <a:pt x="0" y="637540"/>
                  <a:pt x="0" y="638810"/>
                  <a:pt x="0" y="637540"/>
                </a:cubicBezTo>
                <a:cubicBezTo>
                  <a:pt x="0" y="636270"/>
                  <a:pt x="0" y="636270"/>
                  <a:pt x="0" y="636270"/>
                </a:cubicBezTo>
                <a:lnTo>
                  <a:pt x="0" y="355600"/>
                </a:lnTo>
                <a:cubicBezTo>
                  <a:pt x="0" y="160020"/>
                  <a:pt x="160020" y="0"/>
                  <a:pt x="355600" y="0"/>
                </a:cubicBezTo>
                <a:lnTo>
                  <a:pt x="8101330" y="0"/>
                </a:lnTo>
                <a:cubicBezTo>
                  <a:pt x="8296910" y="0"/>
                  <a:pt x="8456930" y="160020"/>
                  <a:pt x="8456930" y="355600"/>
                </a:cubicBezTo>
                <a:close/>
              </a:path>
            </a:pathLst>
          </a:custGeom>
          <a:solidFill>
            <a:schemeClr val="bg1"/>
          </a:solidFill>
        </p:spPr>
      </p:sp>
      <p:grpSp>
        <p:nvGrpSpPr>
          <p:cNvPr id="56" name="Group 12"/>
          <p:cNvGrpSpPr>
            <a:grpSpLocks noChangeAspect="1"/>
          </p:cNvGrpSpPr>
          <p:nvPr/>
        </p:nvGrpSpPr>
        <p:grpSpPr>
          <a:xfrm>
            <a:off x="9658312" y="2302222"/>
            <a:ext cx="8082617" cy="5927254"/>
            <a:chOff x="0" y="0"/>
            <a:chExt cx="8456930" cy="6350000"/>
          </a:xfrm>
        </p:grpSpPr>
        <p:sp>
          <p:nvSpPr>
            <p:cNvPr id="57" name="Freeform 1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8" name="Freeform 1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59" name="Freeform 1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0" name="Freeform 1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1" name="Freeform 1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2" name="Freeform 1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3" name="Freeform 13"/>
          <p:cNvSpPr/>
          <p:nvPr/>
        </p:nvSpPr>
        <p:spPr>
          <a:xfrm>
            <a:off x="9688657" y="2960887"/>
            <a:ext cx="8012370" cy="4629081"/>
          </a:xfrm>
          <a:custGeom>
            <a:avLst/>
            <a:gdLst/>
            <a:ahLst/>
            <a:cxnLst/>
            <a:rect l="l" t="t" r="r" b="b"/>
            <a:pathLst>
              <a:path w="8456930" h="6350000">
                <a:moveTo>
                  <a:pt x="8456930" y="355600"/>
                </a:moveTo>
                <a:lnTo>
                  <a:pt x="8456930" y="637540"/>
                </a:lnTo>
                <a:lnTo>
                  <a:pt x="8455661" y="5728970"/>
                </a:lnTo>
                <a:lnTo>
                  <a:pt x="8455661" y="5994400"/>
                </a:lnTo>
                <a:cubicBezTo>
                  <a:pt x="8455661" y="6189980"/>
                  <a:pt x="8295641" y="6350000"/>
                  <a:pt x="8100061" y="6350000"/>
                </a:cubicBezTo>
                <a:lnTo>
                  <a:pt x="355600" y="6350000"/>
                </a:lnTo>
                <a:cubicBezTo>
                  <a:pt x="160020" y="6350000"/>
                  <a:pt x="0" y="6189980"/>
                  <a:pt x="0" y="5994400"/>
                </a:cubicBezTo>
                <a:lnTo>
                  <a:pt x="0" y="638810"/>
                </a:lnTo>
                <a:cubicBezTo>
                  <a:pt x="0" y="637540"/>
                  <a:pt x="0" y="638810"/>
                  <a:pt x="0" y="637540"/>
                </a:cubicBezTo>
                <a:cubicBezTo>
                  <a:pt x="0" y="636270"/>
                  <a:pt x="0" y="636270"/>
                  <a:pt x="0" y="636270"/>
                </a:cubicBezTo>
                <a:lnTo>
                  <a:pt x="0" y="355600"/>
                </a:lnTo>
                <a:cubicBezTo>
                  <a:pt x="0" y="160020"/>
                  <a:pt x="160020" y="0"/>
                  <a:pt x="355600" y="0"/>
                </a:cubicBezTo>
                <a:lnTo>
                  <a:pt x="8101330" y="0"/>
                </a:lnTo>
                <a:cubicBezTo>
                  <a:pt x="8296910" y="0"/>
                  <a:pt x="8456930" y="160020"/>
                  <a:pt x="8456930" y="35560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Rectangle 4"/>
          <p:cNvSpPr/>
          <p:nvPr/>
        </p:nvSpPr>
        <p:spPr>
          <a:xfrm>
            <a:off x="9770811" y="2341919"/>
            <a:ext cx="7930216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600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Yannick</a:t>
            </a:r>
            <a:endParaRPr lang="en-US" sz="3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90590" y="3302923"/>
            <a:ext cx="640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Power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Wireframe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MockUp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HTML /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Javascript</a:t>
            </a:r>
            <a:r>
              <a:rPr lang="fr-FR" sz="3200" dirty="0" smtClean="0"/>
              <a:t> (affichage dynamique)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Conception BDD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10194214" y="3232139"/>
            <a:ext cx="40713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Identité Visuelle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Zonning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Wireframe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MockUp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HTML /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Javascript</a:t>
            </a:r>
            <a:r>
              <a:rPr lang="fr-FR" sz="3200" dirty="0" smtClean="0"/>
              <a:t> (affichage dynamique)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PHP</a:t>
            </a:r>
          </a:p>
        </p:txBody>
      </p:sp>
      <p:grpSp>
        <p:nvGrpSpPr>
          <p:cNvPr id="64" name="Group 12"/>
          <p:cNvGrpSpPr>
            <a:grpSpLocks noChangeAspect="1"/>
          </p:cNvGrpSpPr>
          <p:nvPr/>
        </p:nvGrpSpPr>
        <p:grpSpPr>
          <a:xfrm>
            <a:off x="5048474" y="486778"/>
            <a:ext cx="8082617" cy="5927254"/>
            <a:chOff x="0" y="0"/>
            <a:chExt cx="8456930" cy="6350000"/>
          </a:xfrm>
        </p:grpSpPr>
        <p:sp>
          <p:nvSpPr>
            <p:cNvPr id="65" name="Freeform 1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6" name="Freeform 1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7" name="Freeform 1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8" name="Freeform 1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9" name="Freeform 1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0" name="Freeform 1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1" name="TextBox 20"/>
          <p:cNvSpPr txBox="1"/>
          <p:nvPr/>
        </p:nvSpPr>
        <p:spPr>
          <a:xfrm>
            <a:off x="5078820" y="615107"/>
            <a:ext cx="805105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600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Romain</a:t>
            </a:r>
            <a:endParaRPr lang="en-US" sz="3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72" name="Freeform 13"/>
          <p:cNvSpPr/>
          <p:nvPr/>
        </p:nvSpPr>
        <p:spPr>
          <a:xfrm>
            <a:off x="5078819" y="1145443"/>
            <a:ext cx="8012370" cy="4629081"/>
          </a:xfrm>
          <a:custGeom>
            <a:avLst/>
            <a:gdLst/>
            <a:ahLst/>
            <a:cxnLst/>
            <a:rect l="l" t="t" r="r" b="b"/>
            <a:pathLst>
              <a:path w="8456930" h="6350000">
                <a:moveTo>
                  <a:pt x="8456930" y="355600"/>
                </a:moveTo>
                <a:lnTo>
                  <a:pt x="8456930" y="637540"/>
                </a:lnTo>
                <a:lnTo>
                  <a:pt x="8455661" y="5728970"/>
                </a:lnTo>
                <a:lnTo>
                  <a:pt x="8455661" y="5994400"/>
                </a:lnTo>
                <a:cubicBezTo>
                  <a:pt x="8455661" y="6189980"/>
                  <a:pt x="8295641" y="6350000"/>
                  <a:pt x="8100061" y="6350000"/>
                </a:cubicBezTo>
                <a:lnTo>
                  <a:pt x="355600" y="6350000"/>
                </a:lnTo>
                <a:cubicBezTo>
                  <a:pt x="160020" y="6350000"/>
                  <a:pt x="0" y="6189980"/>
                  <a:pt x="0" y="5994400"/>
                </a:cubicBezTo>
                <a:lnTo>
                  <a:pt x="0" y="638810"/>
                </a:lnTo>
                <a:cubicBezTo>
                  <a:pt x="0" y="637540"/>
                  <a:pt x="0" y="638810"/>
                  <a:pt x="0" y="637540"/>
                </a:cubicBezTo>
                <a:cubicBezTo>
                  <a:pt x="0" y="636270"/>
                  <a:pt x="0" y="636270"/>
                  <a:pt x="0" y="636270"/>
                </a:cubicBezTo>
                <a:lnTo>
                  <a:pt x="0" y="355600"/>
                </a:lnTo>
                <a:cubicBezTo>
                  <a:pt x="0" y="160020"/>
                  <a:pt x="160020" y="0"/>
                  <a:pt x="355600" y="0"/>
                </a:cubicBezTo>
                <a:lnTo>
                  <a:pt x="8101330" y="0"/>
                </a:lnTo>
                <a:cubicBezTo>
                  <a:pt x="8296910" y="0"/>
                  <a:pt x="8456930" y="160020"/>
                  <a:pt x="8456930" y="35560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73" name="ZoneTexte 72"/>
          <p:cNvSpPr txBox="1"/>
          <p:nvPr/>
        </p:nvSpPr>
        <p:spPr>
          <a:xfrm>
            <a:off x="5362276" y="1181544"/>
            <a:ext cx="640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Wireframe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MockUp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Arborescence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Cas d’</a:t>
            </a:r>
            <a:r>
              <a:rPr lang="fr-FR" sz="3200" dirty="0" err="1" smtClean="0"/>
              <a:t>utiisation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HTML /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Javascript</a:t>
            </a:r>
            <a:r>
              <a:rPr lang="fr-FR" sz="3200" dirty="0" smtClean="0"/>
              <a:t> (</a:t>
            </a:r>
            <a:r>
              <a:rPr lang="fr-FR" sz="3200" dirty="0" err="1" smtClean="0"/>
              <a:t>fetch</a:t>
            </a:r>
            <a:r>
              <a:rPr lang="fr-FR" sz="3200" dirty="0" smtClean="0"/>
              <a:t>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PHP (route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Documentation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Conception et création BDD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16" y="603749"/>
            <a:ext cx="13301156" cy="69432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6" grpId="0"/>
      <p:bldP spid="7" grpId="0"/>
      <p:bldP spid="71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13" name="Group 1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20" name="Group 2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13667078" y="7812516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Annuler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67078" y="6147200"/>
            <a:ext cx="3207375" cy="57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4400" dirty="0" err="1" smtClean="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Valider</a:t>
            </a:r>
            <a:endParaRPr lang="en-US" sz="4400" dirty="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9" name="Freeform 29"/>
            <p:cNvSpPr/>
            <p:nvPr/>
          </p:nvSpPr>
          <p:spPr>
            <a:xfrm>
              <a:off x="31750" y="31750"/>
              <a:ext cx="4069708" cy="1249503"/>
            </a:xfrm>
            <a:custGeom>
              <a:avLst/>
              <a:gdLst/>
              <a:ahLst/>
              <a:cxnLst/>
              <a:rect l="l" t="t" r="r" b="b"/>
              <a:pathLst>
                <a:path w="4069708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8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8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8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16292750" y="164011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1"/>
                </a:lnTo>
                <a:lnTo>
                  <a:pt x="0" y="590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33" name="Freeform 33"/>
            <p:cNvSpPr/>
            <p:nvPr/>
          </p:nvSpPr>
          <p:spPr>
            <a:xfrm>
              <a:off x="31750" y="31750"/>
              <a:ext cx="13189553" cy="1256409"/>
            </a:xfrm>
            <a:custGeom>
              <a:avLst/>
              <a:gdLst/>
              <a:ahLst/>
              <a:cxnLst/>
              <a:rect l="l" t="t" r="r" b="b"/>
              <a:pathLst>
                <a:path w="13189553" h="1256409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499"/>
                    <a:pt x="13147642" y="1256409"/>
                    <a:pt x="13096842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19"/>
                    <a:pt x="13128592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873087" y="1673665"/>
            <a:ext cx="175322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625" spc="3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Recherche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277859" y="1363025"/>
            <a:ext cx="11720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  <a:latin typeface="Quiglet" panose="020B0604020202020204" charset="0"/>
              </a:rPr>
              <a:t>L</a:t>
            </a:r>
            <a:r>
              <a:rPr lang="fr-FR" sz="6000" b="1" dirty="0"/>
              <a:t>angages et </a:t>
            </a:r>
            <a:r>
              <a:rPr lang="fr-FR" sz="6000" b="1" dirty="0">
                <a:solidFill>
                  <a:srgbClr val="0EBF14"/>
                </a:solidFill>
                <a:latin typeface="Quiglet" panose="020B0604020202020204" charset="0"/>
              </a:rPr>
              <a:t>O</a:t>
            </a:r>
            <a:r>
              <a:rPr lang="fr-FR" sz="6000" b="1" dirty="0"/>
              <a:t>utils </a:t>
            </a:r>
            <a:r>
              <a:rPr lang="fr-FR" sz="6000" b="1" dirty="0">
                <a:solidFill>
                  <a:srgbClr val="219ED3"/>
                </a:solidFill>
                <a:latin typeface="Quiglet" panose="020B0604020202020204" charset="0"/>
              </a:rPr>
              <a:t>U</a:t>
            </a:r>
            <a:r>
              <a:rPr lang="fr-FR" sz="6000" b="1" dirty="0"/>
              <a:t>tilisés</a:t>
            </a:r>
            <a:endParaRPr lang="fr-FR" sz="6000" dirty="0">
              <a:solidFill>
                <a:schemeClr val="accent5"/>
              </a:solidFill>
              <a:latin typeface="Quiglet" panose="02000800000000000000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57" y="5464144"/>
            <a:ext cx="1219048" cy="12190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57" y="3535172"/>
            <a:ext cx="969763" cy="9697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6" y="7441193"/>
            <a:ext cx="1219048" cy="12190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47" y="3285887"/>
            <a:ext cx="1219048" cy="121904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75" y="5272711"/>
            <a:ext cx="1427393" cy="1510797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24" y="3337970"/>
            <a:ext cx="1519034" cy="151903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83" y="6716429"/>
            <a:ext cx="2231561" cy="2119983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68" y="7383111"/>
            <a:ext cx="1676400" cy="1133475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187" y="5181888"/>
            <a:ext cx="2460921" cy="1228725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18" y="5379588"/>
            <a:ext cx="3044090" cy="8010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80" y="7320469"/>
            <a:ext cx="1434921" cy="126984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04" y="3416274"/>
            <a:ext cx="2306727" cy="14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3925" y="7751421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06896" y="3335505"/>
            <a:ext cx="15674207" cy="5460169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35932" y="1438594"/>
            <a:ext cx="15530813" cy="1906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b="1" spc="84" dirty="0" smtClean="0">
                <a:solidFill>
                  <a:srgbClr val="F42A2A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L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’ARB</a:t>
            </a:r>
            <a:r>
              <a:rPr lang="en-US" sz="6000" b="1" spc="84" dirty="0" smtClean="0">
                <a:solidFill>
                  <a:srgbClr val="0EBF14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O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RESCE</a:t>
            </a:r>
            <a:r>
              <a:rPr lang="en-US" sz="6000" b="1" spc="84" dirty="0" smtClean="0">
                <a:solidFill>
                  <a:srgbClr val="219ED3"/>
                </a:solidFill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N</a:t>
            </a:r>
            <a:r>
              <a:rPr lang="en-US" sz="6000" b="1" spc="84" dirty="0" smtClean="0">
                <a:latin typeface="Arial Rounded MT Bold" panose="020F0704030504030204" pitchFamily="34" charset="0"/>
                <a:ea typeface="Be Vietnam Ultra-Bold"/>
                <a:cs typeface="Be Vietnam Ultra-Bold"/>
                <a:sym typeface="Be Vietnam Ultra-Bold"/>
              </a:rPr>
              <a:t>CE</a:t>
            </a:r>
            <a:endParaRPr lang="en-US" sz="6000" b="1" spc="84" dirty="0">
              <a:latin typeface="Arial Rounded MT Bold" panose="020F0704030504030204" pitchFamily="34" charset="0"/>
              <a:ea typeface="Be Vietnam Ultra-Bold"/>
              <a:cs typeface="Be Vietnam Ultra-Bold"/>
              <a:sym typeface="Be Vietnam Ultra-Bold"/>
            </a:endParaRPr>
          </a:p>
          <a:p>
            <a:pPr algn="ctr">
              <a:lnSpc>
                <a:spcPts val="7840"/>
              </a:lnSpc>
            </a:pPr>
            <a:endParaRPr lang="en-US" sz="5600" b="1" spc="84" dirty="0">
              <a:solidFill>
                <a:srgbClr val="000000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5461386" y="1498431"/>
            <a:ext cx="954906" cy="954906"/>
          </a:xfrm>
          <a:custGeom>
            <a:avLst/>
            <a:gdLst/>
            <a:ahLst/>
            <a:cxnLst/>
            <a:rect l="l" t="t" r="r" b="b"/>
            <a:pathLst>
              <a:path w="954906" h="954906">
                <a:moveTo>
                  <a:pt x="0" y="0"/>
                </a:moveTo>
                <a:lnTo>
                  <a:pt x="954905" y="0"/>
                </a:lnTo>
                <a:lnTo>
                  <a:pt x="954905" y="954905"/>
                </a:lnTo>
                <a:lnTo>
                  <a:pt x="0" y="95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32" y="4159435"/>
            <a:ext cx="15080360" cy="4253999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9" y="495300"/>
            <a:ext cx="17032926" cy="9220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894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9"/>
          <p:cNvSpPr/>
          <p:nvPr/>
        </p:nvSpPr>
        <p:spPr>
          <a:xfrm>
            <a:off x="14140281" y="6667500"/>
            <a:ext cx="3974490" cy="3974490"/>
          </a:xfrm>
          <a:custGeom>
            <a:avLst/>
            <a:gdLst/>
            <a:ahLst/>
            <a:cxnLst/>
            <a:rect l="l" t="t" r="r" b="b"/>
            <a:pathLst>
              <a:path w="3974490" h="3974490">
                <a:moveTo>
                  <a:pt x="0" y="0"/>
                </a:moveTo>
                <a:lnTo>
                  <a:pt x="3974491" y="0"/>
                </a:lnTo>
                <a:lnTo>
                  <a:pt x="3974491" y="3974490"/>
                </a:lnTo>
                <a:lnTo>
                  <a:pt x="0" y="397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87600"/>
            <a:ext cx="3023117" cy="3039937"/>
            <a:chOff x="0" y="0"/>
            <a:chExt cx="4030823" cy="497356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30823" cy="4973565"/>
              <a:chOff x="0" y="0"/>
              <a:chExt cx="5112767" cy="63085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5049267" cy="624505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5058">
                    <a:moveTo>
                      <a:pt x="4956557" y="6245058"/>
                    </a:moveTo>
                    <a:lnTo>
                      <a:pt x="92710" y="6245058"/>
                    </a:lnTo>
                    <a:cubicBezTo>
                      <a:pt x="41910" y="6245058"/>
                      <a:pt x="0" y="6203148"/>
                      <a:pt x="0" y="615234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1078"/>
                    </a:lnTo>
                    <a:cubicBezTo>
                      <a:pt x="5049267" y="6203148"/>
                      <a:pt x="5007357" y="6245058"/>
                      <a:pt x="4956557" y="6245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5112767" cy="630855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0855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4098"/>
                    </a:lnTo>
                    <a:cubicBezTo>
                      <a:pt x="5053077" y="6219658"/>
                      <a:pt x="5023867" y="6248868"/>
                      <a:pt x="4988307" y="6248868"/>
                    </a:cubicBezTo>
                    <a:lnTo>
                      <a:pt x="124460" y="6248868"/>
                    </a:lnTo>
                    <a:cubicBezTo>
                      <a:pt x="88900" y="6248868"/>
                      <a:pt x="59690" y="6219658"/>
                      <a:pt x="59690" y="618409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4098"/>
                    </a:lnTo>
                    <a:cubicBezTo>
                      <a:pt x="0" y="6252678"/>
                      <a:pt x="55880" y="6308558"/>
                      <a:pt x="124460" y="6308558"/>
                    </a:cubicBezTo>
                    <a:lnTo>
                      <a:pt x="4988308" y="6308558"/>
                    </a:lnTo>
                    <a:cubicBezTo>
                      <a:pt x="5056887" y="6308558"/>
                      <a:pt x="5112767" y="6252678"/>
                      <a:pt x="5112767" y="618409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94479" y="2390461"/>
              <a:ext cx="3462438" cy="461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86214" lvl="1" algn="ctr">
                <a:lnSpc>
                  <a:spcPts val="2242"/>
                </a:lnSpc>
              </a:pPr>
              <a:r>
                <a:rPr lang="en-US" sz="40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Visiteur</a:t>
              </a:r>
              <a:endParaRPr lang="en-US" sz="40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92934" y="2330223"/>
            <a:ext cx="3023117" cy="3041877"/>
            <a:chOff x="0" y="0"/>
            <a:chExt cx="4030823" cy="49767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4976740"/>
              <a:chOff x="0" y="0"/>
              <a:chExt cx="5112767" cy="631258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6249085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9085">
                    <a:moveTo>
                      <a:pt x="4956557" y="6249085"/>
                    </a:moveTo>
                    <a:lnTo>
                      <a:pt x="92710" y="6249085"/>
                    </a:lnTo>
                    <a:cubicBezTo>
                      <a:pt x="41910" y="6249085"/>
                      <a:pt x="0" y="6207175"/>
                      <a:pt x="0" y="615637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5105"/>
                    </a:lnTo>
                    <a:cubicBezTo>
                      <a:pt x="5049267" y="6207175"/>
                      <a:pt x="5007357" y="6249085"/>
                      <a:pt x="4956557" y="62490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6312585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12585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8125"/>
                    </a:lnTo>
                    <a:cubicBezTo>
                      <a:pt x="5053077" y="6223685"/>
                      <a:pt x="5023867" y="6252895"/>
                      <a:pt x="4988307" y="6252895"/>
                    </a:cubicBezTo>
                    <a:lnTo>
                      <a:pt x="124460" y="6252895"/>
                    </a:lnTo>
                    <a:cubicBezTo>
                      <a:pt x="88900" y="6252895"/>
                      <a:pt x="59690" y="6223685"/>
                      <a:pt x="59690" y="618812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8125"/>
                    </a:lnTo>
                    <a:cubicBezTo>
                      <a:pt x="0" y="6256705"/>
                      <a:pt x="55880" y="6312585"/>
                      <a:pt x="124460" y="6312585"/>
                    </a:cubicBezTo>
                    <a:lnTo>
                      <a:pt x="4988308" y="6312585"/>
                    </a:lnTo>
                    <a:cubicBezTo>
                      <a:pt x="5056887" y="6312585"/>
                      <a:pt x="5112767" y="6256705"/>
                      <a:pt x="5112767" y="6188125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5031" y="2458678"/>
              <a:ext cx="3462438" cy="545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18598" lvl="1" algn="ctr">
                <a:lnSpc>
                  <a:spcPts val="2632"/>
                </a:lnSpc>
              </a:pPr>
              <a:r>
                <a:rPr lang="en-US" sz="4000" dirty="0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Admin</a:t>
              </a:r>
              <a:endParaRPr lang="en-US" sz="40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68445" y="2315632"/>
            <a:ext cx="3023117" cy="3040584"/>
            <a:chOff x="0" y="0"/>
            <a:chExt cx="4030823" cy="497462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4974624"/>
              <a:chOff x="0" y="0"/>
              <a:chExt cx="5112767" cy="63099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62464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6400">
                    <a:moveTo>
                      <a:pt x="4956557" y="6246400"/>
                    </a:moveTo>
                    <a:lnTo>
                      <a:pt x="92710" y="6246400"/>
                    </a:lnTo>
                    <a:cubicBezTo>
                      <a:pt x="41910" y="6246400"/>
                      <a:pt x="0" y="6204490"/>
                      <a:pt x="0" y="61536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2420"/>
                    </a:lnTo>
                    <a:cubicBezTo>
                      <a:pt x="5049267" y="6204490"/>
                      <a:pt x="5007357" y="6246400"/>
                      <a:pt x="4956557" y="6246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6309901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09901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5440"/>
                    </a:lnTo>
                    <a:cubicBezTo>
                      <a:pt x="5053077" y="6221001"/>
                      <a:pt x="5023867" y="6250210"/>
                      <a:pt x="4988307" y="6250210"/>
                    </a:cubicBezTo>
                    <a:lnTo>
                      <a:pt x="124460" y="6250210"/>
                    </a:lnTo>
                    <a:cubicBezTo>
                      <a:pt x="88900" y="6250210"/>
                      <a:pt x="59690" y="6221001"/>
                      <a:pt x="59690" y="61854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5440"/>
                    </a:lnTo>
                    <a:cubicBezTo>
                      <a:pt x="0" y="6254020"/>
                      <a:pt x="55880" y="6309901"/>
                      <a:pt x="124460" y="6309901"/>
                    </a:cubicBezTo>
                    <a:lnTo>
                      <a:pt x="4988308" y="6309901"/>
                    </a:lnTo>
                    <a:cubicBezTo>
                      <a:pt x="5056887" y="6309901"/>
                      <a:pt x="5112767" y="6254020"/>
                      <a:pt x="5112767" y="61854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59815" y="2545232"/>
              <a:ext cx="3462438" cy="542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02406" lvl="1" algn="ctr">
                <a:lnSpc>
                  <a:spcPts val="2437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Utilisateur</a:t>
              </a:r>
              <a:endParaRPr lang="en-US" sz="36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898304" y="2350712"/>
            <a:ext cx="3023117" cy="3041230"/>
            <a:chOff x="0" y="0"/>
            <a:chExt cx="5112767" cy="6311243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5049267" cy="6247743"/>
            </a:xfrm>
            <a:custGeom>
              <a:avLst/>
              <a:gdLst/>
              <a:ahLst/>
              <a:cxnLst/>
              <a:rect l="l" t="t" r="r" b="b"/>
              <a:pathLst>
                <a:path w="5049267" h="6247743">
                  <a:moveTo>
                    <a:pt x="4956557" y="6247743"/>
                  </a:moveTo>
                  <a:lnTo>
                    <a:pt x="92710" y="6247743"/>
                  </a:lnTo>
                  <a:cubicBezTo>
                    <a:pt x="41910" y="6247743"/>
                    <a:pt x="0" y="6205832"/>
                    <a:pt x="0" y="61550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55287" y="0"/>
                  </a:lnTo>
                  <a:cubicBezTo>
                    <a:pt x="5006087" y="0"/>
                    <a:pt x="5047997" y="41910"/>
                    <a:pt x="5047997" y="92710"/>
                  </a:cubicBezTo>
                  <a:lnTo>
                    <a:pt x="5047997" y="6153763"/>
                  </a:lnTo>
                  <a:cubicBezTo>
                    <a:pt x="5049267" y="6205832"/>
                    <a:pt x="5007357" y="6247743"/>
                    <a:pt x="4956557" y="62477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112767" cy="6311243"/>
            </a:xfrm>
            <a:custGeom>
              <a:avLst/>
              <a:gdLst/>
              <a:ahLst/>
              <a:cxnLst/>
              <a:rect l="l" t="t" r="r" b="b"/>
              <a:pathLst>
                <a:path w="5112767" h="6311243">
                  <a:moveTo>
                    <a:pt x="4988307" y="59690"/>
                  </a:moveTo>
                  <a:cubicBezTo>
                    <a:pt x="5023867" y="59690"/>
                    <a:pt x="5053077" y="88900"/>
                    <a:pt x="5053077" y="124460"/>
                  </a:cubicBezTo>
                  <a:lnTo>
                    <a:pt x="5053077" y="6186783"/>
                  </a:lnTo>
                  <a:cubicBezTo>
                    <a:pt x="5053077" y="6222343"/>
                    <a:pt x="5023867" y="6251553"/>
                    <a:pt x="4988307" y="6251553"/>
                  </a:cubicBezTo>
                  <a:lnTo>
                    <a:pt x="124460" y="6251553"/>
                  </a:lnTo>
                  <a:cubicBezTo>
                    <a:pt x="88900" y="6251553"/>
                    <a:pt x="59690" y="6222343"/>
                    <a:pt x="59690" y="61867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988308" y="59690"/>
                  </a:lnTo>
                  <a:moveTo>
                    <a:pt x="49883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186783"/>
                  </a:lnTo>
                  <a:cubicBezTo>
                    <a:pt x="0" y="6255363"/>
                    <a:pt x="55880" y="6311243"/>
                    <a:pt x="124460" y="6311243"/>
                  </a:cubicBezTo>
                  <a:lnTo>
                    <a:pt x="4988308" y="6311243"/>
                  </a:lnTo>
                  <a:cubicBezTo>
                    <a:pt x="5056887" y="6311243"/>
                    <a:pt x="5112767" y="6255363"/>
                    <a:pt x="5112767" y="6186783"/>
                  </a:cubicBezTo>
                  <a:lnTo>
                    <a:pt x="5112767" y="124460"/>
                  </a:lnTo>
                  <a:cubicBezTo>
                    <a:pt x="5112767" y="55880"/>
                    <a:pt x="5056887" y="0"/>
                    <a:pt x="49883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52400" y="315665"/>
            <a:ext cx="17983200" cy="1713425"/>
            <a:chOff x="0" y="0"/>
            <a:chExt cx="27413043" cy="4295255"/>
          </a:xfrm>
        </p:grpSpPr>
        <p:sp>
          <p:nvSpPr>
            <p:cNvPr id="31" name="Freeform 31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16613012" y="472617"/>
            <a:ext cx="1430413" cy="1398713"/>
          </a:xfrm>
          <a:custGeom>
            <a:avLst/>
            <a:gdLst/>
            <a:ahLst/>
            <a:cxnLst/>
            <a:rect l="l" t="t" r="r" b="b"/>
            <a:pathLst>
              <a:path w="1617998" h="1617998">
                <a:moveTo>
                  <a:pt x="0" y="0"/>
                </a:moveTo>
                <a:lnTo>
                  <a:pt x="1617999" y="0"/>
                </a:lnTo>
                <a:lnTo>
                  <a:pt x="1617999" y="1617998"/>
                </a:lnTo>
                <a:lnTo>
                  <a:pt x="0" y="1617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639259" y="1487339"/>
            <a:ext cx="15820096" cy="1734154"/>
            <a:chOff x="0" y="-150852"/>
            <a:chExt cx="24006408" cy="2350790"/>
          </a:xfrm>
        </p:grpSpPr>
        <p:sp>
          <p:nvSpPr>
            <p:cNvPr id="35" name="TextBox 35"/>
            <p:cNvSpPr txBox="1"/>
            <p:nvPr/>
          </p:nvSpPr>
          <p:spPr>
            <a:xfrm>
              <a:off x="2" y="-150852"/>
              <a:ext cx="24006406" cy="16688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fr-FR" sz="8000" dirty="0">
                <a:latin typeface="Arial Rounded MT Bold" panose="020F0704030504030204" pitchFamily="34" charset="0"/>
                <a:ea typeface="Roboto" pitchFamily="2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057400" y="2157801"/>
            <a:ext cx="908516" cy="908516"/>
            <a:chOff x="0" y="0"/>
            <a:chExt cx="1211355" cy="1211355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 dirty="0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1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404916" y="2086477"/>
            <a:ext cx="908516" cy="903754"/>
            <a:chOff x="0" y="0"/>
            <a:chExt cx="1211355" cy="1205005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2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421634" y="2102356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927004" y="2122200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4</a:t>
              </a:r>
            </a:p>
          </p:txBody>
        </p:sp>
      </p:grpSp>
      <p:sp>
        <p:nvSpPr>
          <p:cNvPr id="57" name="ZoneTexte 56"/>
          <p:cNvSpPr txBox="1"/>
          <p:nvPr/>
        </p:nvSpPr>
        <p:spPr>
          <a:xfrm>
            <a:off x="1895953" y="529240"/>
            <a:ext cx="144960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solidFill>
                  <a:srgbClr val="F42A2A"/>
                </a:solidFill>
                <a:latin typeface="Arial Rounded MT Bold" panose="020F0704030504030204" pitchFamily="34" charset="0"/>
                <a:ea typeface="Roboto" pitchFamily="2" charset="0"/>
              </a:rPr>
              <a:t>S</a:t>
            </a:r>
            <a:r>
              <a:rPr lang="fr-FR" sz="8000" dirty="0">
                <a:latin typeface="Arial Rounded MT Bold" panose="020F0704030504030204" pitchFamily="34" charset="0"/>
                <a:ea typeface="Roboto" pitchFamily="2" charset="0"/>
              </a:rPr>
              <a:t>pécifications f</a:t>
            </a:r>
            <a:r>
              <a:rPr lang="fr-FR" sz="8000" dirty="0">
                <a:solidFill>
                  <a:srgbClr val="0EBF14"/>
                </a:solidFill>
                <a:latin typeface="Arial Rounded MT Bold" panose="020F0704030504030204" pitchFamily="34" charset="0"/>
                <a:ea typeface="Roboto" pitchFamily="2" charset="0"/>
              </a:rPr>
              <a:t>o</a:t>
            </a:r>
            <a:r>
              <a:rPr lang="fr-FR" sz="8000" dirty="0">
                <a:latin typeface="Arial Rounded MT Bold" panose="020F0704030504030204" pitchFamily="34" charset="0"/>
                <a:ea typeface="Roboto" pitchFamily="2" charset="0"/>
              </a:rPr>
              <a:t>nctionnell</a:t>
            </a:r>
            <a:r>
              <a:rPr lang="fr-FR" sz="8000" dirty="0">
                <a:solidFill>
                  <a:srgbClr val="219ED3"/>
                </a:solidFill>
                <a:latin typeface="Arial Rounded MT Bold" panose="020F0704030504030204" pitchFamily="34" charset="0"/>
                <a:ea typeface="Roboto" pitchFamily="2" charset="0"/>
              </a:rPr>
              <a:t>e</a:t>
            </a:r>
            <a:r>
              <a:rPr lang="fr-FR" sz="8000" dirty="0">
                <a:latin typeface="Arial Rounded MT Bold" panose="020F0704030504030204" pitchFamily="34" charset="0"/>
                <a:ea typeface="Roboto" pitchFamily="2" charset="0"/>
              </a:rPr>
              <a:t>s</a:t>
            </a:r>
          </a:p>
          <a:p>
            <a:endParaRPr lang="fr-FR" sz="8000" dirty="0"/>
          </a:p>
        </p:txBody>
      </p:sp>
      <p:sp>
        <p:nvSpPr>
          <p:cNvPr id="58" name="ZoneTexte 57"/>
          <p:cNvSpPr txBox="1"/>
          <p:nvPr/>
        </p:nvSpPr>
        <p:spPr>
          <a:xfrm>
            <a:off x="14376157" y="3584402"/>
            <a:ext cx="2089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Commun</a:t>
            </a:r>
            <a:endParaRPr lang="fr-FR" sz="4000" dirty="0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" y="23867"/>
            <a:ext cx="17983200" cy="10286999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6" y="85171"/>
            <a:ext cx="10122278" cy="3928816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6" y="1248328"/>
            <a:ext cx="9447602" cy="8927157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21" y="502823"/>
            <a:ext cx="11724362" cy="9665488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75" y="-17307"/>
            <a:ext cx="16811398" cy="98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1228" y="135250"/>
            <a:ext cx="5104149" cy="51041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32064" y="1629538"/>
            <a:ext cx="7627236" cy="7628762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169599"/>
            <a:ext cx="7986557" cy="3901472"/>
            <a:chOff x="0" y="0"/>
            <a:chExt cx="9737324" cy="475673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673824" cy="4693230"/>
            </a:xfrm>
            <a:custGeom>
              <a:avLst/>
              <a:gdLst/>
              <a:ahLst/>
              <a:cxnLst/>
              <a:rect l="l" t="t" r="r" b="b"/>
              <a:pathLst>
                <a:path w="9673824" h="4693230">
                  <a:moveTo>
                    <a:pt x="9581114" y="4693230"/>
                  </a:moveTo>
                  <a:lnTo>
                    <a:pt x="92710" y="4693230"/>
                  </a:lnTo>
                  <a:cubicBezTo>
                    <a:pt x="41910" y="4693230"/>
                    <a:pt x="0" y="4651320"/>
                    <a:pt x="0" y="46005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9579845" y="0"/>
                  </a:lnTo>
                  <a:cubicBezTo>
                    <a:pt x="9630645" y="0"/>
                    <a:pt x="9672555" y="41910"/>
                    <a:pt x="9672555" y="92710"/>
                  </a:cubicBezTo>
                  <a:lnTo>
                    <a:pt x="9672555" y="4599250"/>
                  </a:lnTo>
                  <a:cubicBezTo>
                    <a:pt x="9673824" y="4651320"/>
                    <a:pt x="9631914" y="4693230"/>
                    <a:pt x="9581114" y="4693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737325" cy="4756731"/>
            </a:xfrm>
            <a:custGeom>
              <a:avLst/>
              <a:gdLst/>
              <a:ahLst/>
              <a:cxnLst/>
              <a:rect l="l" t="t" r="r" b="b"/>
              <a:pathLst>
                <a:path w="9737325" h="4756731">
                  <a:moveTo>
                    <a:pt x="9612864" y="59690"/>
                  </a:moveTo>
                  <a:cubicBezTo>
                    <a:pt x="9648424" y="59690"/>
                    <a:pt x="9677635" y="88900"/>
                    <a:pt x="9677635" y="124460"/>
                  </a:cubicBezTo>
                  <a:lnTo>
                    <a:pt x="9677635" y="4632270"/>
                  </a:lnTo>
                  <a:cubicBezTo>
                    <a:pt x="9677635" y="4667831"/>
                    <a:pt x="9648424" y="4697040"/>
                    <a:pt x="9612864" y="4697040"/>
                  </a:cubicBezTo>
                  <a:lnTo>
                    <a:pt x="124460" y="4697040"/>
                  </a:lnTo>
                  <a:cubicBezTo>
                    <a:pt x="88900" y="4697040"/>
                    <a:pt x="59690" y="4667831"/>
                    <a:pt x="59690" y="46322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12864" y="59690"/>
                  </a:lnTo>
                  <a:moveTo>
                    <a:pt x="961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32270"/>
                  </a:lnTo>
                  <a:cubicBezTo>
                    <a:pt x="0" y="4700850"/>
                    <a:pt x="55880" y="4756731"/>
                    <a:pt x="124460" y="4756731"/>
                  </a:cubicBezTo>
                  <a:lnTo>
                    <a:pt x="9612864" y="4756731"/>
                  </a:lnTo>
                  <a:cubicBezTo>
                    <a:pt x="9681445" y="4756731"/>
                    <a:pt x="9737325" y="4700850"/>
                    <a:pt x="9737325" y="4632270"/>
                  </a:cubicBezTo>
                  <a:lnTo>
                    <a:pt x="9737325" y="124460"/>
                  </a:lnTo>
                  <a:cubicBezTo>
                    <a:pt x="9737325" y="55880"/>
                    <a:pt x="9681445" y="0"/>
                    <a:pt x="961286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169599"/>
            <a:ext cx="8268780" cy="4225056"/>
            <a:chOff x="0" y="0"/>
            <a:chExt cx="11025040" cy="5633408"/>
          </a:xfrm>
        </p:grpSpPr>
        <p:grpSp>
          <p:nvGrpSpPr>
            <p:cNvPr id="13" name="Group 13"/>
            <p:cNvGrpSpPr/>
            <p:nvPr/>
          </p:nvGrpSpPr>
          <p:grpSpPr>
            <a:xfrm>
              <a:off x="376297" y="431445"/>
              <a:ext cx="10648742" cy="5201962"/>
              <a:chOff x="0" y="0"/>
              <a:chExt cx="9737324" cy="47567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0648742" cy="5201962"/>
              <a:chOff x="0" y="0"/>
              <a:chExt cx="9737324" cy="47567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028700" y="1629538"/>
            <a:ext cx="7986557" cy="1200762"/>
            <a:chOff x="0" y="0"/>
            <a:chExt cx="8733103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8669603" cy="1249503"/>
            </a:xfrm>
            <a:custGeom>
              <a:avLst/>
              <a:gdLst/>
              <a:ahLst/>
              <a:cxnLst/>
              <a:rect l="l" t="t" r="r" b="b"/>
              <a:pathLst>
                <a:path w="8669603" h="1249503">
                  <a:moveTo>
                    <a:pt x="8576893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75622" y="0"/>
                  </a:lnTo>
                  <a:cubicBezTo>
                    <a:pt x="8626422" y="0"/>
                    <a:pt x="8668333" y="41910"/>
                    <a:pt x="8668333" y="92710"/>
                  </a:cubicBezTo>
                  <a:lnTo>
                    <a:pt x="8668333" y="1155523"/>
                  </a:lnTo>
                  <a:cubicBezTo>
                    <a:pt x="8669603" y="1207593"/>
                    <a:pt x="8627693" y="1249503"/>
                    <a:pt x="8576893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733103" cy="1313003"/>
            </a:xfrm>
            <a:custGeom>
              <a:avLst/>
              <a:gdLst/>
              <a:ahLst/>
              <a:cxnLst/>
              <a:rect l="l" t="t" r="r" b="b"/>
              <a:pathLst>
                <a:path w="8733103" h="1313003">
                  <a:moveTo>
                    <a:pt x="8608643" y="59690"/>
                  </a:moveTo>
                  <a:cubicBezTo>
                    <a:pt x="8644203" y="59690"/>
                    <a:pt x="8673412" y="88900"/>
                    <a:pt x="8673412" y="124460"/>
                  </a:cubicBezTo>
                  <a:lnTo>
                    <a:pt x="8673412" y="1188543"/>
                  </a:lnTo>
                  <a:cubicBezTo>
                    <a:pt x="8673412" y="1224103"/>
                    <a:pt x="8644203" y="1253313"/>
                    <a:pt x="8608643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608643" y="59690"/>
                  </a:lnTo>
                  <a:moveTo>
                    <a:pt x="860864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8608643" y="1313003"/>
                  </a:lnTo>
                  <a:cubicBezTo>
                    <a:pt x="8677222" y="1313003"/>
                    <a:pt x="8733103" y="1257123"/>
                    <a:pt x="8733103" y="1188543"/>
                  </a:cubicBezTo>
                  <a:lnTo>
                    <a:pt x="8733103" y="124460"/>
                  </a:lnTo>
                  <a:cubicBezTo>
                    <a:pt x="8733103" y="55880"/>
                    <a:pt x="8677222" y="0"/>
                    <a:pt x="86086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54741" y="1958734"/>
            <a:ext cx="793148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4800" dirty="0" err="1" smtClean="0">
                <a:solidFill>
                  <a:srgbClr val="F42A2A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C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harte</a:t>
            </a:r>
            <a:r>
              <a:rPr lang="en-US" sz="4800" dirty="0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gr</a:t>
            </a:r>
            <a:r>
              <a:rPr lang="en-US" sz="4800" dirty="0" err="1" smtClean="0">
                <a:solidFill>
                  <a:srgbClr val="0EBF14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a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phiq</a:t>
            </a:r>
            <a:r>
              <a:rPr lang="en-US" sz="4800" dirty="0" err="1" smtClean="0">
                <a:solidFill>
                  <a:srgbClr val="219ED3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u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e</a:t>
            </a:r>
            <a:endParaRPr lang="en-US" sz="4800" dirty="0">
              <a:solidFill>
                <a:srgbClr val="000000"/>
              </a:solidFill>
              <a:latin typeface="Quiglet" panose="02000800000000000000" pitchFamily="2" charset="0"/>
              <a:ea typeface="Be Vietnam"/>
              <a:cs typeface="Be Vietnam"/>
              <a:sym typeface="Be Vietnam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8088450" y="1934843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1" y="0"/>
                </a:lnTo>
                <a:lnTo>
                  <a:pt x="590151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ZoneTexte 27"/>
          <p:cNvSpPr txBox="1"/>
          <p:nvPr/>
        </p:nvSpPr>
        <p:spPr>
          <a:xfrm>
            <a:off x="1109819" y="3637740"/>
            <a:ext cx="7931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 smtClean="0">
                <a:latin typeface="Roboto" pitchFamily="2" charset="0"/>
                <a:ea typeface="Roboto" pitchFamily="2" charset="0"/>
              </a:rPr>
              <a:t>Roboto</a:t>
            </a:r>
            <a:endParaRPr lang="fr-FR" sz="6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9720090" y="5562143"/>
            <a:ext cx="75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 smtClean="0">
                <a:latin typeface="Quiglet" panose="02000800000000000000" pitchFamily="2" charset="0"/>
              </a:rPr>
              <a:t>quizzCodeCamp</a:t>
            </a:r>
            <a:endParaRPr lang="fr-FR" sz="6000" dirty="0">
              <a:latin typeface="Quiglet" panose="02000800000000000000" pitchFamily="2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9658105" y="3931602"/>
            <a:ext cx="7587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>
                <a:latin typeface="Roboto" pitchFamily="2" charset="0"/>
                <a:ea typeface="Roboto" pitchFamily="2" charset="0"/>
              </a:rPr>
              <a:t>Q</a:t>
            </a:r>
            <a:r>
              <a:rPr lang="fr-FR" sz="6000" dirty="0" err="1" smtClean="0">
                <a:latin typeface="Roboto" pitchFamily="2" charset="0"/>
                <a:ea typeface="Roboto" pitchFamily="2" charset="0"/>
              </a:rPr>
              <a:t>uizzCodeCamp</a:t>
            </a:r>
            <a:endParaRPr lang="fr-FR" sz="6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9425" y="5571677"/>
            <a:ext cx="700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/>
              <a:t>  </a:t>
            </a:r>
            <a:r>
              <a:rPr lang="fr-FR" sz="6000" dirty="0" err="1" smtClean="0">
                <a:latin typeface="Quiglet" panose="02000800000000000000" pitchFamily="2" charset="0"/>
              </a:rPr>
              <a:t>Quiglet</a:t>
            </a:r>
            <a:endParaRPr lang="fr-FR" sz="6000" dirty="0" smtClean="0">
              <a:latin typeface="Quigle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8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sp>
        <p:nvSpPr>
          <p:cNvPr id="2" name="Freeform 2"/>
          <p:cNvSpPr/>
          <p:nvPr/>
        </p:nvSpPr>
        <p:spPr>
          <a:xfrm>
            <a:off x="3290306" y="7380162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3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Freeform 18"/>
            <p:cNvSpPr/>
            <p:nvPr/>
          </p:nvSpPr>
          <p:spPr>
            <a:xfrm>
              <a:off x="376761" y="402621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435629" y="2927316"/>
            <a:ext cx="7173110" cy="1493199"/>
            <a:chOff x="0" y="0"/>
            <a:chExt cx="9564147" cy="19909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564147" cy="1990932"/>
              <a:chOff x="0" y="0"/>
              <a:chExt cx="12131333" cy="25253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12067833" cy="2461833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2461833">
                    <a:moveTo>
                      <a:pt x="11975123" y="2461833"/>
                    </a:moveTo>
                    <a:lnTo>
                      <a:pt x="92710" y="2461833"/>
                    </a:lnTo>
                    <a:cubicBezTo>
                      <a:pt x="41910" y="2461833"/>
                      <a:pt x="0" y="2419923"/>
                      <a:pt x="0" y="236912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67854"/>
                    </a:lnTo>
                    <a:cubicBezTo>
                      <a:pt x="12067833" y="2419923"/>
                      <a:pt x="12025923" y="2461833"/>
                      <a:pt x="11975123" y="24618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2131333" cy="2525334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2525334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2400874"/>
                    </a:lnTo>
                    <a:cubicBezTo>
                      <a:pt x="12071643" y="2436434"/>
                      <a:pt x="12042433" y="2465643"/>
                      <a:pt x="12006873" y="2465643"/>
                    </a:cubicBezTo>
                    <a:lnTo>
                      <a:pt x="124460" y="2465643"/>
                    </a:lnTo>
                    <a:cubicBezTo>
                      <a:pt x="88900" y="2465643"/>
                      <a:pt x="59690" y="2436434"/>
                      <a:pt x="59690" y="240087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00874"/>
                    </a:lnTo>
                    <a:cubicBezTo>
                      <a:pt x="0" y="2469454"/>
                      <a:pt x="55880" y="2525334"/>
                      <a:pt x="124460" y="2525334"/>
                    </a:cubicBezTo>
                    <a:lnTo>
                      <a:pt x="12006873" y="2525334"/>
                    </a:lnTo>
                    <a:cubicBezTo>
                      <a:pt x="12075453" y="2525334"/>
                      <a:pt x="12131333" y="2469454"/>
                      <a:pt x="12131333" y="240087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4" name="Freeform 24"/>
            <p:cNvSpPr/>
            <p:nvPr/>
          </p:nvSpPr>
          <p:spPr>
            <a:xfrm>
              <a:off x="376761" y="664558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9435629" y="4744215"/>
            <a:ext cx="7173110" cy="1493199"/>
            <a:chOff x="0" y="0"/>
            <a:chExt cx="9564147" cy="199093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564147" cy="1990932"/>
              <a:chOff x="0" y="0"/>
              <a:chExt cx="12131333" cy="25253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12067833" cy="2461833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2461833">
                    <a:moveTo>
                      <a:pt x="11975123" y="2461833"/>
                    </a:moveTo>
                    <a:lnTo>
                      <a:pt x="92710" y="2461833"/>
                    </a:lnTo>
                    <a:cubicBezTo>
                      <a:pt x="41910" y="2461833"/>
                      <a:pt x="0" y="2419923"/>
                      <a:pt x="0" y="236912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67854"/>
                    </a:lnTo>
                    <a:cubicBezTo>
                      <a:pt x="12067833" y="2419923"/>
                      <a:pt x="12025923" y="2461833"/>
                      <a:pt x="11975123" y="24618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31333" cy="2525334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2525334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2400874"/>
                    </a:lnTo>
                    <a:cubicBezTo>
                      <a:pt x="12071643" y="2436434"/>
                      <a:pt x="12042433" y="2465643"/>
                      <a:pt x="12006873" y="2465643"/>
                    </a:cubicBezTo>
                    <a:lnTo>
                      <a:pt x="124460" y="2465643"/>
                    </a:lnTo>
                    <a:cubicBezTo>
                      <a:pt x="88900" y="2465643"/>
                      <a:pt x="59690" y="2436434"/>
                      <a:pt x="59690" y="240087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00874"/>
                    </a:lnTo>
                    <a:cubicBezTo>
                      <a:pt x="0" y="2469454"/>
                      <a:pt x="55880" y="2525334"/>
                      <a:pt x="124460" y="2525334"/>
                    </a:cubicBezTo>
                    <a:lnTo>
                      <a:pt x="12006873" y="2525334"/>
                    </a:lnTo>
                    <a:cubicBezTo>
                      <a:pt x="12075453" y="2525334"/>
                      <a:pt x="12131333" y="2469454"/>
                      <a:pt x="12131333" y="240087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Freeform 30"/>
            <p:cNvSpPr/>
            <p:nvPr/>
          </p:nvSpPr>
          <p:spPr>
            <a:xfrm>
              <a:off x="376761" y="664558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9435629" y="6521222"/>
            <a:ext cx="7173110" cy="3156854"/>
            <a:chOff x="0" y="0"/>
            <a:chExt cx="9564147" cy="251586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9564147" cy="2515865"/>
              <a:chOff x="0" y="0"/>
              <a:chExt cx="12131333" cy="319116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12067833" cy="3127668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3127668">
                    <a:moveTo>
                      <a:pt x="11975123" y="3127668"/>
                    </a:moveTo>
                    <a:lnTo>
                      <a:pt x="92710" y="3127668"/>
                    </a:lnTo>
                    <a:cubicBezTo>
                      <a:pt x="41910" y="3127668"/>
                      <a:pt x="0" y="3085758"/>
                      <a:pt x="0" y="303495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3033688"/>
                    </a:lnTo>
                    <a:cubicBezTo>
                      <a:pt x="12067833" y="3085758"/>
                      <a:pt x="12025923" y="3127668"/>
                      <a:pt x="11975123" y="312766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12131333" cy="3191168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3191168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3066708"/>
                    </a:lnTo>
                    <a:cubicBezTo>
                      <a:pt x="12071643" y="3102268"/>
                      <a:pt x="12042433" y="3131478"/>
                      <a:pt x="12006873" y="3131478"/>
                    </a:cubicBezTo>
                    <a:lnTo>
                      <a:pt x="124460" y="3131478"/>
                    </a:lnTo>
                    <a:cubicBezTo>
                      <a:pt x="88900" y="3131478"/>
                      <a:pt x="59690" y="3102268"/>
                      <a:pt x="59690" y="306670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066708"/>
                    </a:lnTo>
                    <a:cubicBezTo>
                      <a:pt x="0" y="3135288"/>
                      <a:pt x="55880" y="3191168"/>
                      <a:pt x="124460" y="3191168"/>
                    </a:cubicBezTo>
                    <a:lnTo>
                      <a:pt x="12006873" y="3191168"/>
                    </a:lnTo>
                    <a:cubicBezTo>
                      <a:pt x="12075453" y="3191168"/>
                      <a:pt x="12131333" y="3135288"/>
                      <a:pt x="12131333" y="3066708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6" name="Freeform 36"/>
            <p:cNvSpPr/>
            <p:nvPr/>
          </p:nvSpPr>
          <p:spPr>
            <a:xfrm>
              <a:off x="376761" y="926496"/>
              <a:ext cx="798165" cy="618693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05" y="1939241"/>
            <a:ext cx="6477000" cy="65430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325138" y="2946089"/>
            <a:ext cx="4260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#D2B8B8</a:t>
            </a:r>
          </a:p>
          <a:p>
            <a:pPr algn="r"/>
            <a:endParaRPr lang="fr-FR" sz="6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72" y="3013413"/>
            <a:ext cx="1829593" cy="131941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432443" y="1539886"/>
            <a:ext cx="1064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42A2A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Q</a:t>
            </a:r>
          </a:p>
          <a:p>
            <a:r>
              <a:rPr lang="fr-FR" dirty="0"/>
              <a:t>#F42A2A</a:t>
            </a:r>
          </a:p>
          <a:p>
            <a:r>
              <a:rPr lang="en-US" sz="36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endParaRPr lang="en-US" sz="3600" b="1" dirty="0">
              <a:solidFill>
                <a:srgbClr val="219ED3"/>
              </a:solidFill>
              <a:latin typeface="Quiglet" panose="02000800000000000000" pitchFamily="2" charset="0"/>
              <a:ea typeface="Space Mono Bold"/>
              <a:cs typeface="Space Mono Bold"/>
              <a:sym typeface="Space Mono Bold"/>
            </a:endParaRPr>
          </a:p>
          <a:p>
            <a:endParaRPr lang="fr-FR" sz="3600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434" y="1566069"/>
            <a:ext cx="733527" cy="87538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97" y="1569962"/>
            <a:ext cx="733527" cy="889513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13532388" y="1564706"/>
            <a:ext cx="1202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EBF14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C</a:t>
            </a:r>
          </a:p>
          <a:p>
            <a:pPr algn="ctr"/>
            <a:r>
              <a:rPr lang="fr-FR" dirty="0" smtClean="0"/>
              <a:t>#0EBF14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en-US" sz="3600" b="1" dirty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endParaRPr lang="en-US" sz="3600" b="1" dirty="0">
              <a:solidFill>
                <a:srgbClr val="219ED3"/>
              </a:solidFill>
              <a:latin typeface="Quiglet" panose="02000800000000000000" pitchFamily="2" charset="0"/>
              <a:ea typeface="Space Mono Bold"/>
              <a:cs typeface="Space Mono Bold"/>
              <a:sym typeface="Space Mono Bold"/>
            </a:endParaRPr>
          </a:p>
          <a:p>
            <a:pPr algn="ctr"/>
            <a:endParaRPr lang="fr-FR" sz="3600" dirty="0"/>
          </a:p>
          <a:p>
            <a:pPr algn="ctr"/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15562159" y="1562342"/>
            <a:ext cx="10230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19ED3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A</a:t>
            </a:r>
            <a:endParaRPr lang="en-US" sz="3600" b="1" dirty="0">
              <a:solidFill>
                <a:srgbClr val="219ED3"/>
              </a:solidFill>
              <a:latin typeface="Quiglet" panose="02000800000000000000" pitchFamily="2" charset="0"/>
              <a:ea typeface="Space Mono Bold"/>
              <a:cs typeface="Space Mono Bold"/>
              <a:sym typeface="Space Mono Bold"/>
            </a:endParaRPr>
          </a:p>
          <a:p>
            <a:r>
              <a:rPr lang="fr-FR" dirty="0" smtClean="0"/>
              <a:t>#</a:t>
            </a:r>
            <a:r>
              <a:rPr lang="fr-FR" dirty="0"/>
              <a:t>219ED3</a:t>
            </a:r>
          </a:p>
          <a:p>
            <a:endParaRPr lang="fr-FR" dirty="0"/>
          </a:p>
          <a:p>
            <a:r>
              <a:rPr lang="en-US" sz="3600" b="1" dirty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endParaRPr lang="en-US" sz="3600" b="1" dirty="0">
              <a:solidFill>
                <a:srgbClr val="219ED3"/>
              </a:solidFill>
              <a:latin typeface="Quiglet" panose="02000800000000000000" pitchFamily="2" charset="0"/>
              <a:ea typeface="Space Mono Bold"/>
              <a:cs typeface="Space Mono Bold"/>
              <a:sym typeface="Space Mono Bold"/>
            </a:endParaRPr>
          </a:p>
          <a:p>
            <a:endParaRPr lang="fr-FR" sz="3600" dirty="0"/>
          </a:p>
          <a:p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928" y="1582518"/>
            <a:ext cx="712507" cy="87538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72" y="4834834"/>
            <a:ext cx="1828039" cy="131037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2323584" y="4968371"/>
            <a:ext cx="42616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#</a:t>
            </a:r>
            <a:r>
              <a:rPr lang="fr-FR" sz="6000" dirty="0" smtClean="0"/>
              <a:t>610909a2</a:t>
            </a:r>
            <a:endParaRPr lang="fr-FR" sz="6000" dirty="0"/>
          </a:p>
          <a:p>
            <a:endParaRPr lang="fr-FR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434" y="6737087"/>
            <a:ext cx="5866630" cy="2587477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2094392" y="1389747"/>
            <a:ext cx="5413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/>
              <a:t>LOGO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8877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499</Words>
  <Application>Microsoft Office PowerPoint</Application>
  <PresentationFormat>Personnalisé</PresentationFormat>
  <Paragraphs>231</Paragraphs>
  <Slides>23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Quiglet</vt:lpstr>
      <vt:lpstr>Space Mono Bold</vt:lpstr>
      <vt:lpstr>Be Vietnam</vt:lpstr>
      <vt:lpstr>Space Mono</vt:lpstr>
      <vt:lpstr>Arial</vt:lpstr>
      <vt:lpstr>Arial Rounded MT Bold</vt:lpstr>
      <vt:lpstr>Roboto</vt:lpstr>
      <vt:lpstr>Be Vietnam Ultra-Bold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Gris Bleu et Noir Numérisation Groupe Débat Futile Jeu Amusant Diaporama</dc:title>
  <dc:creator>wilfried</dc:creator>
  <cp:lastModifiedBy>wilfried</cp:lastModifiedBy>
  <cp:revision>51</cp:revision>
  <dcterms:created xsi:type="dcterms:W3CDTF">2006-08-16T00:00:00Z</dcterms:created>
  <dcterms:modified xsi:type="dcterms:W3CDTF">2025-03-21T12:29:00Z</dcterms:modified>
  <dc:identifier>DAGdYr1zU6Q</dc:identifier>
</cp:coreProperties>
</file>